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1"/>
  </p:sldMasterIdLst>
  <p:notesMasterIdLst>
    <p:notesMasterId r:id="rId31"/>
  </p:notesMasterIdLst>
  <p:sldIdLst>
    <p:sldId id="256" r:id="rId2"/>
    <p:sldId id="257" r:id="rId3"/>
    <p:sldId id="269" r:id="rId4"/>
    <p:sldId id="270" r:id="rId5"/>
    <p:sldId id="271" r:id="rId6"/>
    <p:sldId id="268" r:id="rId7"/>
    <p:sldId id="272" r:id="rId8"/>
    <p:sldId id="273" r:id="rId9"/>
    <p:sldId id="274" r:id="rId10"/>
    <p:sldId id="275" r:id="rId11"/>
    <p:sldId id="267" r:id="rId12"/>
    <p:sldId id="276" r:id="rId13"/>
    <p:sldId id="258" r:id="rId14"/>
    <p:sldId id="262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78" r:id="rId29"/>
    <p:sldId id="277" r:id="rId30"/>
  </p:sldIdLst>
  <p:sldSz cx="9144000" cy="6858000" type="screen4x3"/>
  <p:notesSz cx="6881813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41" autoAdjust="0"/>
  </p:normalViewPr>
  <p:slideViewPr>
    <p:cSldViewPr>
      <p:cViewPr>
        <p:scale>
          <a:sx n="114" d="100"/>
          <a:sy n="114" d="100"/>
        </p:scale>
        <p:origin x="-684" y="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F886E11F-D061-44E1-870C-53134916CB15}" type="datetimeFigureOut">
              <a:rPr lang="pt-BR" smtClean="0"/>
              <a:pPr/>
              <a:t>16/10/2015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CC11446-71A4-4184-AA19-F911EC23E2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104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1446-71A4-4184-AA19-F911EC23E26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95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1446-71A4-4184-AA19-F911EC23E268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077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F607-EF57-4D76-95D6-DF7239116F71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5967-1E63-4098-8F33-2FBC489C1F15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97BD6-BB4A-4940-BE72-BAA76A16C0D2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1046-5D74-4DF1-9E5A-BE7CB494A24D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F256-7909-40AE-BF07-378C76A39E60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40F2-5214-494E-8AF0-51348395CBDD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E38B-8171-4928-89D6-37B403D96BF6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861F-311D-4C38-8D4E-2E3655A8B6E7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6ADA-FD93-4201-AD3E-BD0DDDF27CF4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5FA7-1A58-484D-8750-651DC9E53EA6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4DAEE7B-F4BA-4AE1-8A05-970D1514C602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E18BDD-F685-4F5C-A407-8E15310AD263}" type="datetime1">
              <a:rPr lang="pt-BR" smtClean="0"/>
              <a:pPr/>
              <a:t>16/10/2015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1854AA-52E9-4216-A54A-9325138878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ergio\cordas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4869160"/>
            <a:ext cx="6400800" cy="625624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/>
              <a:t>Instituto Federal de São Paulo IFSP Piracicaba</a:t>
            </a:r>
            <a:endParaRPr lang="pt-BR" dirty="0" smtClean="0"/>
          </a:p>
          <a:p>
            <a:endParaRPr lang="pt-BR" dirty="0"/>
          </a:p>
          <a:p>
            <a:r>
              <a:rPr lang="pt-BR" b="1" dirty="0" smtClean="0"/>
              <a:t>Prof. Sergio O. Moraes ESALQ/USP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5" name="Imagem 4" descr="http://semanact.mcti.gov.br/documents/10179/0/logo+home/cd7ebeea-d4bf-4a55-8026-2277a4bb8650?t=14353505719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5990" y="980728"/>
            <a:ext cx="4286250" cy="300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732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681336" y="-27384"/>
            <a:ext cx="6851104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Luz : também são pacotes de energia...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971600" y="6309320"/>
            <a:ext cx="2952328" cy="360040"/>
          </a:xfrm>
        </p:spPr>
        <p:txBody>
          <a:bodyPr>
            <a:noAutofit/>
          </a:bodyPr>
          <a:lstStyle/>
          <a:p>
            <a:r>
              <a:rPr lang="pt-BR" sz="1600" dirty="0" smtClean="0">
                <a:solidFill>
                  <a:srgbClr val="00FFFF"/>
                </a:solidFill>
              </a:rPr>
              <a:t>Quanta  </a:t>
            </a:r>
            <a:r>
              <a:rPr lang="pt-BR" sz="1600" dirty="0" smtClean="0">
                <a:solidFill>
                  <a:srgbClr val="00FFFF"/>
                </a:solidFill>
              </a:rPr>
              <a:t>- Gilberto Gil</a:t>
            </a:r>
            <a:endParaRPr lang="pt-BR" sz="1600" dirty="0">
              <a:solidFill>
                <a:srgbClr val="00FFFF"/>
              </a:solidFill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half" idx="3"/>
          </p:nvPr>
        </p:nvSpPr>
        <p:spPr>
          <a:xfrm>
            <a:off x="5508104" y="5198368"/>
            <a:ext cx="2304256" cy="390872"/>
          </a:xfrm>
        </p:spPr>
        <p:txBody>
          <a:bodyPr>
            <a:normAutofit/>
          </a:bodyPr>
          <a:lstStyle/>
          <a:p>
            <a:r>
              <a:rPr lang="pt-BR" sz="1600" dirty="0" smtClean="0">
                <a:solidFill>
                  <a:srgbClr val="00FFFF"/>
                </a:solidFill>
              </a:rPr>
              <a:t>A equação de Planck</a:t>
            </a:r>
            <a:endParaRPr lang="pt-BR" sz="1600" dirty="0">
              <a:solidFill>
                <a:srgbClr val="00FF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817240" y="1196752"/>
            <a:ext cx="3610744" cy="51125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>
              <a:buNone/>
            </a:pPr>
            <a:r>
              <a:rPr lang="pt-BR" sz="3400" dirty="0" smtClean="0"/>
              <a:t>Quanta do latim </a:t>
            </a:r>
          </a:p>
          <a:p>
            <a:pPr>
              <a:buNone/>
            </a:pPr>
            <a:r>
              <a:rPr lang="pt-BR" sz="3400" dirty="0" smtClean="0"/>
              <a:t>Plural de quantum</a:t>
            </a:r>
          </a:p>
          <a:p>
            <a:pPr>
              <a:buNone/>
            </a:pPr>
            <a:r>
              <a:rPr lang="pt-BR" sz="3400" dirty="0" smtClean="0"/>
              <a:t>Quando quase não há</a:t>
            </a:r>
          </a:p>
          <a:p>
            <a:pPr>
              <a:buNone/>
            </a:pPr>
            <a:r>
              <a:rPr lang="pt-BR" sz="3400" dirty="0" smtClean="0"/>
              <a:t>Quantidade que se medir</a:t>
            </a:r>
          </a:p>
          <a:p>
            <a:pPr>
              <a:buNone/>
            </a:pPr>
            <a:r>
              <a:rPr lang="pt-BR" sz="3400" dirty="0" smtClean="0"/>
              <a:t>Qualidade que se expressar</a:t>
            </a:r>
          </a:p>
          <a:p>
            <a:pPr>
              <a:buNone/>
            </a:pPr>
            <a:r>
              <a:rPr lang="pt-BR" sz="3400" dirty="0" smtClean="0"/>
              <a:t>Fragmento infinitésimo</a:t>
            </a:r>
          </a:p>
          <a:p>
            <a:pPr>
              <a:buNone/>
            </a:pPr>
            <a:r>
              <a:rPr lang="pt-BR" sz="3400" dirty="0" smtClean="0"/>
              <a:t>Quase que apenas mental</a:t>
            </a:r>
          </a:p>
          <a:p>
            <a:pPr>
              <a:buNone/>
            </a:pPr>
            <a:r>
              <a:rPr lang="pt-BR" sz="3400" dirty="0" smtClean="0"/>
              <a:t>Quantum granulado no mel</a:t>
            </a:r>
          </a:p>
          <a:p>
            <a:pPr>
              <a:buNone/>
            </a:pPr>
            <a:r>
              <a:rPr lang="pt-BR" sz="3400" dirty="0" smtClean="0"/>
              <a:t>Quantum ondulado do sal.</a:t>
            </a:r>
          </a:p>
          <a:p>
            <a:pPr>
              <a:buNone/>
            </a:pPr>
            <a:r>
              <a:rPr lang="pt-BR" sz="3400" dirty="0" smtClean="0"/>
              <a:t>Mel de urânio, sal de rádio</a:t>
            </a:r>
          </a:p>
          <a:p>
            <a:pPr>
              <a:buNone/>
            </a:pPr>
            <a:r>
              <a:rPr lang="pt-BR" sz="3400" dirty="0" smtClean="0"/>
              <a:t>Qualquer coisa quase ideal</a:t>
            </a:r>
          </a:p>
          <a:p>
            <a:pPr>
              <a:buNone/>
            </a:pPr>
            <a:r>
              <a:rPr lang="pt-BR" sz="3400" dirty="0" smtClean="0"/>
              <a:t>Cântico dos cânticos</a:t>
            </a:r>
          </a:p>
          <a:p>
            <a:pPr>
              <a:buNone/>
            </a:pPr>
            <a:r>
              <a:rPr lang="pt-BR" sz="3400" dirty="0" smtClean="0"/>
              <a:t>Quântico dos quânticos</a:t>
            </a:r>
          </a:p>
          <a:p>
            <a:pPr>
              <a:buNone/>
            </a:pPr>
            <a:r>
              <a:rPr lang="pt-BR" sz="3400" dirty="0" smtClean="0"/>
              <a:t>Canto de louvor</a:t>
            </a:r>
          </a:p>
          <a:p>
            <a:pPr>
              <a:buNone/>
            </a:pPr>
            <a:r>
              <a:rPr lang="pt-BR" sz="3400" dirty="0" smtClean="0"/>
              <a:t>De amor ao vento</a:t>
            </a:r>
          </a:p>
          <a:p>
            <a:pPr>
              <a:buNone/>
            </a:pPr>
            <a:r>
              <a:rPr lang="pt-BR" sz="3400" dirty="0" smtClean="0"/>
              <a:t>Vento arte do ar</a:t>
            </a:r>
          </a:p>
          <a:p>
            <a:pPr>
              <a:buNone/>
            </a:pPr>
            <a:r>
              <a:rPr lang="pt-BR" sz="3400" dirty="0" smtClean="0"/>
              <a:t>Balançando o corpo da flor</a:t>
            </a:r>
          </a:p>
          <a:p>
            <a:pPr>
              <a:buNone/>
            </a:pPr>
            <a:r>
              <a:rPr lang="pt-BR" sz="3400" dirty="0" smtClean="0"/>
              <a:t>Levando o veleiro pro mar</a:t>
            </a:r>
          </a:p>
          <a:p>
            <a:pPr>
              <a:buNone/>
            </a:pPr>
            <a:r>
              <a:rPr lang="pt-BR" sz="3400" dirty="0" smtClean="0"/>
              <a:t>De pensamento em chamas</a:t>
            </a:r>
          </a:p>
          <a:p>
            <a:pPr>
              <a:buNone/>
            </a:pPr>
            <a:r>
              <a:rPr lang="pt-BR" sz="3400" dirty="0" smtClean="0"/>
              <a:t>Inspiração</a:t>
            </a:r>
          </a:p>
          <a:p>
            <a:pPr>
              <a:buNone/>
            </a:pPr>
            <a:r>
              <a:rPr lang="pt-BR" sz="3400" dirty="0" smtClean="0"/>
              <a:t>Arte de criar o saber</a:t>
            </a:r>
          </a:p>
          <a:p>
            <a:pPr>
              <a:buNone/>
            </a:pPr>
            <a:r>
              <a:rPr lang="pt-BR" sz="3400" dirty="0" smtClean="0"/>
              <a:t>Arte, descoberta, invenção</a:t>
            </a:r>
          </a:p>
          <a:p>
            <a:pPr>
              <a:buNone/>
            </a:pPr>
            <a:r>
              <a:rPr lang="pt-BR" sz="3400" dirty="0" smtClean="0"/>
              <a:t>Teoria em grego quer dizer</a:t>
            </a:r>
          </a:p>
          <a:p>
            <a:pPr>
              <a:buNone/>
            </a:pPr>
            <a:r>
              <a:rPr lang="pt-BR" sz="3400" dirty="0" smtClean="0"/>
              <a:t>O ser em contemplação</a:t>
            </a:r>
          </a:p>
          <a:p>
            <a:pPr>
              <a:buNone/>
            </a:pPr>
            <a:r>
              <a:rPr lang="pt-BR" sz="3400" dirty="0" smtClean="0"/>
              <a:t>Cântico dos cânticos</a:t>
            </a:r>
          </a:p>
          <a:p>
            <a:pPr>
              <a:buNone/>
            </a:pPr>
            <a:r>
              <a:rPr lang="pt-BR" sz="3400" dirty="0" smtClean="0"/>
              <a:t>Quântico dos quânticos</a:t>
            </a:r>
          </a:p>
          <a:p>
            <a:pPr>
              <a:buNone/>
            </a:pPr>
            <a:r>
              <a:rPr lang="pt-BR" sz="3400" dirty="0" smtClean="0"/>
              <a:t>Sei que a arte é irmão da ciência</a:t>
            </a:r>
          </a:p>
          <a:p>
            <a:pPr>
              <a:buNone/>
            </a:pPr>
            <a:r>
              <a:rPr lang="pt-BR" sz="3400" dirty="0" smtClean="0"/>
              <a:t>Ambas filhas de um Deus fugaz</a:t>
            </a:r>
          </a:p>
          <a:p>
            <a:pPr>
              <a:buNone/>
            </a:pPr>
            <a:r>
              <a:rPr lang="pt-BR" sz="3400" dirty="0" smtClean="0"/>
              <a:t>Que faz num momento e no mesmo momento desfaz.</a:t>
            </a:r>
            <a:endParaRPr lang="pt-BR" sz="3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13" name="Espaço Reservado para Conteúdo 12" descr="formul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85357"/>
            <a:ext cx="4041775" cy="2006349"/>
          </a:xfrm>
        </p:spPr>
      </p:pic>
    </p:spTree>
    <p:extLst>
      <p:ext uri="{BB962C8B-B14F-4D97-AF65-F5344CB8AC3E}">
        <p14:creationId xmlns:p14="http://schemas.microsoft.com/office/powerpoint/2010/main" xmlns="" val="325997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128" y="-27384"/>
            <a:ext cx="3837112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FF00"/>
                </a:solidFill>
              </a:rPr>
              <a:t>O que é vida?</a:t>
            </a:r>
            <a:endParaRPr lang="pt-BR" b="1" dirty="0">
              <a:solidFill>
                <a:srgbClr val="00FF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FFFF"/>
                </a:solidFill>
              </a:rPr>
              <a:t>Para o poeta...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>
          <a:xfrm>
            <a:off x="4922713" y="5486400"/>
            <a:ext cx="4041775" cy="838200"/>
          </a:xfrm>
        </p:spPr>
        <p:txBody>
          <a:bodyPr/>
          <a:lstStyle/>
          <a:p>
            <a:r>
              <a:rPr lang="pt-BR" dirty="0" smtClean="0">
                <a:solidFill>
                  <a:srgbClr val="00FFFF"/>
                </a:solidFill>
              </a:rPr>
              <a:t>Para Aristóteles...</a:t>
            </a:r>
            <a:endParaRPr lang="pt-BR" dirty="0">
              <a:solidFill>
                <a:srgbClr val="00FFFF"/>
              </a:solidFill>
            </a:endParaRPr>
          </a:p>
        </p:txBody>
      </p:sp>
      <p:pic>
        <p:nvPicPr>
          <p:cNvPr id="5" name="Espaço Reservado para Conteúdo 4" descr="http://pnsdr.com/img/frase/vi/ni/vinicius_de_moraes_a_vida_e_a_arte_do_e_overlay_l.jp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628800"/>
            <a:ext cx="4392488" cy="284827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45000" sy="45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850705" y="1516912"/>
            <a:ext cx="4041775" cy="394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FFFF00"/>
                </a:solidFill>
              </a:rPr>
              <a:t>“ Alguns corpos naturais possuem vida, outros não. Por vida entendemos nutrição e crescimento </a:t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(com seu correlativo, o desenvolvimento)”.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FF00"/>
                </a:solidFill>
              </a:rPr>
              <a:t>Parece simples... </a:t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O fogo seria um ser vivo?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79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753344" y="274638"/>
            <a:ext cx="5842992" cy="114300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FFFF00"/>
                </a:solidFill>
              </a:rPr>
              <a:t>Ser vivo : uma proposta</a:t>
            </a:r>
            <a:endParaRPr lang="pt-BR" sz="4400" b="1" dirty="0">
              <a:solidFill>
                <a:srgbClr val="FFFF0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55000" lnSpcReduction="20000"/>
          </a:bodyPr>
          <a:lstStyle/>
          <a:p>
            <a:endParaRPr lang="pt-BR" dirty="0" smtClean="0"/>
          </a:p>
          <a:p>
            <a:pPr algn="just">
              <a:lnSpc>
                <a:spcPct val="170000"/>
              </a:lnSpc>
              <a:buNone/>
            </a:pPr>
            <a:r>
              <a:rPr lang="pt-BR" dirty="0" smtClean="0">
                <a:solidFill>
                  <a:srgbClr val="00FFFF"/>
                </a:solidFill>
              </a:rPr>
              <a:t>             Atributos inerentes aos seres vivos: são complexos e altamente organizados em relação à matéria inanimada; cada parte componente de um organismo vivo tem uma função específica; tem capacidade de extrair e transformar a energia de seu ambiente, a qual usam para manter suas estruturas, a partir de material primário simples (são negentrópicos); têm capacidade de efetuar auto replicação. A matéria inanimada não tem capacidade de utilizar a energia externa para manter sua organização. A absorção de energia geralmente leva a uma maior desordem (são entrópicos).</a:t>
            </a:r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40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7320" y="274638"/>
            <a:ext cx="6491064" cy="92211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FF00"/>
                </a:solidFill>
              </a:rPr>
              <a:t>O livro III dos “Principia”....</a:t>
            </a:r>
            <a:endParaRPr lang="pt-BR" sz="4400" b="1" dirty="0">
              <a:solidFill>
                <a:srgbClr val="FFFF00"/>
              </a:solidFill>
            </a:endParaRPr>
          </a:p>
        </p:txBody>
      </p:sp>
      <p:pic>
        <p:nvPicPr>
          <p:cNvPr id="5" name="Espaço Reservado para Conteúdo 4" descr="http://mrnussbaum.com/images/isaac_newto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1556792"/>
            <a:ext cx="42609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401" y="2132856"/>
            <a:ext cx="23812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05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 Na noite se escondiam a Natureza e suas leis.</a:t>
            </a:r>
            <a:br>
              <a:rPr lang="pt-B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t-B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Deus  disse: Que surja Newton!</a:t>
            </a:r>
            <a:br>
              <a:rPr lang="pt-B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t-B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E tudo foi luz” </a:t>
            </a:r>
            <a:br>
              <a:rPr lang="pt-B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t-B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pt-BR" sz="2000" b="1" i="1" dirty="0" smtClean="0">
                <a:solidFill>
                  <a:schemeClr val="accent2">
                    <a:lumMod val="75000"/>
                  </a:schemeClr>
                </a:solidFill>
              </a:rPr>
              <a:t>Sir Alexander Pope</a:t>
            </a: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284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solidFill>
                  <a:srgbClr val="00FFFF"/>
                </a:solidFill>
              </a:rPr>
              <a:t>“Na noite se escondiam a Natureza e suas leis”</a:t>
            </a:r>
          </a:p>
          <a:p>
            <a:pPr marL="0" indent="0">
              <a:buNone/>
            </a:pPr>
            <a:endParaRPr lang="pt-BR" dirty="0">
              <a:solidFill>
                <a:srgbClr val="00FFFF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FFFF"/>
                </a:solidFill>
              </a:rPr>
              <a:t>     Regularidades e leis: desde os gregos...</a:t>
            </a:r>
          </a:p>
          <a:p>
            <a:pPr marL="0" indent="0">
              <a:buNone/>
            </a:pPr>
            <a:endParaRPr lang="pt-BR" dirty="0" smtClean="0">
              <a:solidFill>
                <a:srgbClr val="00FFFF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FFFF"/>
                </a:solidFill>
              </a:rPr>
              <a:t>                   Descobri-las: a ciência...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2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67600" cy="114300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rgbClr val="FFFF00"/>
                </a:solidFill>
              </a:rPr>
              <a:t>Luz, Ciência, Vida e Frutas....</a:t>
            </a:r>
            <a:endParaRPr lang="pt-BR" sz="44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9592" y="1124744"/>
            <a:ext cx="7776864" cy="1540768"/>
          </a:xfrm>
        </p:spPr>
        <p:txBody>
          <a:bodyPr/>
          <a:lstStyle/>
          <a:p>
            <a:pPr>
              <a:buNone/>
            </a:pPr>
            <a:r>
              <a:rPr lang="pt-BR" sz="2200" dirty="0" smtClean="0">
                <a:solidFill>
                  <a:srgbClr val="00FFFF"/>
                </a:solidFill>
              </a:rPr>
              <a:t>Como tudo começou: Estagiário Marcelo F. M. </a:t>
            </a:r>
            <a:r>
              <a:rPr lang="pt-BR" sz="2200" dirty="0" err="1" smtClean="0">
                <a:solidFill>
                  <a:srgbClr val="00FFFF"/>
                </a:solidFill>
              </a:rPr>
              <a:t>Precoppe</a:t>
            </a:r>
            <a:endParaRPr lang="pt-BR" sz="2200" dirty="0" smtClean="0">
              <a:solidFill>
                <a:srgbClr val="00FFFF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5" name="Imagem 4" descr="C:\Users\Sergio\Pictures\SoleFrutas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96855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49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7280" y="274638"/>
            <a:ext cx="6779096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Aquecimento solar de água de </a:t>
            </a:r>
            <a:br>
              <a:rPr lang="pt-BR" sz="3600" b="1" dirty="0" smtClean="0">
                <a:solidFill>
                  <a:srgbClr val="FFFF00"/>
                </a:solidFill>
              </a:rPr>
            </a:br>
            <a:r>
              <a:rPr lang="pt-BR" sz="3600" b="1" dirty="0" smtClean="0">
                <a:solidFill>
                  <a:srgbClr val="FFFF00"/>
                </a:solidFill>
              </a:rPr>
              <a:t>  baixo custo e fácil instalação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7" name="Espaço Reservado para Conteúdo 6" descr="C:\Users\Sergio\Pictures\SoleFrutas3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888431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ço Reservado para Conteúdo 7" descr="C:\Users\Sergio\Pictures\SoleFrutas3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388843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34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60784" y="44624"/>
            <a:ext cx="7467600" cy="2074242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Projeto Sol e Frutas </a:t>
            </a:r>
            <a:br>
              <a:rPr lang="pt-BR" sz="3600" b="1" dirty="0" smtClean="0">
                <a:solidFill>
                  <a:srgbClr val="FFFF00"/>
                </a:solidFill>
              </a:rPr>
            </a:br>
            <a:r>
              <a:rPr lang="pt-BR" sz="3600" b="1" dirty="0" smtClean="0">
                <a:solidFill>
                  <a:srgbClr val="FFFF00"/>
                </a:solidFill>
              </a:rPr>
              <a:t>e </a:t>
            </a:r>
            <a:br>
              <a:rPr lang="pt-BR" sz="3600" b="1" dirty="0" smtClean="0">
                <a:solidFill>
                  <a:srgbClr val="FFFF00"/>
                </a:solidFill>
              </a:rPr>
            </a:br>
            <a:r>
              <a:rPr lang="pt-BR" sz="3600" b="1" dirty="0" smtClean="0">
                <a:solidFill>
                  <a:srgbClr val="FFFF00"/>
                </a:solidFill>
              </a:rPr>
              <a:t>Centro Ecológico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Espaço Reservado para Conteúdo 9" descr="C:\Users\Sergio\Pictures\Logo-sol-e-frutas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06794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Espaço Reservado para Conteúdo 10" descr="C:\Users\Sergio\Pictures\SoleFrutas1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4032448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27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Treinamentos em tecnologias sustentáveis no Centro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6" name="Espaço Reservado para Conteúdo 5" descr="C:\Users\Sergio\Pictures\SoleFrutas20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12368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Espaço Reservado para Conteúdo 10" descr="C:\Users\Sergio\Pictures\SoleFrutas17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10445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733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0"/>
            <a:ext cx="3754760" cy="90872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</a:rPr>
              <a:t>Sol e Frutas...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6" name="Espaço Reservado para Conteúdo 6" descr="C:\Users\Sergio\Pictures\SoleFrutas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960440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 descr="C:\Users\Sergio\Pictures\SoleFrutas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0445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606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96144"/>
          </a:xfrm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pt-BR" sz="3600" b="1" dirty="0">
                <a:solidFill>
                  <a:srgbClr val="FFFF00"/>
                </a:solidFill>
                <a:latin typeface="Franklin Gothic Book" pitchFamily="34" charset="0"/>
              </a:rPr>
              <a:t>Luz, Ciência e Vida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Luz do Sol</a:t>
            </a:r>
            <a:r>
              <a:rPr lang="pt-B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pt-B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pt-BR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Caetano Veloso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836712"/>
            <a:ext cx="3754760" cy="5217443"/>
          </a:xfrm>
        </p:spPr>
        <p:txBody>
          <a:bodyPr>
            <a:normAutofit fontScale="85000" lnSpcReduction="10000"/>
          </a:bodyPr>
          <a:lstStyle/>
          <a:p>
            <a:pPr marL="1371600" lvl="3" indent="0">
              <a:buNone/>
            </a:pPr>
            <a:endParaRPr lang="pt-BR" sz="2800" dirty="0"/>
          </a:p>
          <a:p>
            <a:pPr marL="1371600" lvl="3" indent="0">
              <a:buNone/>
            </a:pPr>
            <a:r>
              <a:rPr lang="pt-BR" sz="1900" dirty="0" smtClean="0"/>
              <a:t>Luz do Sol</a:t>
            </a:r>
          </a:p>
          <a:p>
            <a:pPr marL="1371600" lvl="3" indent="0">
              <a:buNone/>
            </a:pPr>
            <a:r>
              <a:rPr lang="pt-BR" sz="1900" dirty="0" smtClean="0"/>
              <a:t>Que a folha traga e traduz             </a:t>
            </a:r>
          </a:p>
          <a:p>
            <a:pPr marL="1371600" lvl="3" indent="0">
              <a:buNone/>
            </a:pPr>
            <a:r>
              <a:rPr lang="pt-BR" sz="1900" dirty="0" smtClean="0"/>
              <a:t>Em </a:t>
            </a:r>
            <a:r>
              <a:rPr lang="pt-BR" sz="1900" dirty="0"/>
              <a:t>verde em </a:t>
            </a:r>
            <a:r>
              <a:rPr lang="pt-BR" sz="1900" dirty="0" smtClean="0"/>
              <a:t>novo</a:t>
            </a:r>
          </a:p>
          <a:p>
            <a:pPr marL="1371600" lvl="3" indent="0">
              <a:buNone/>
            </a:pPr>
            <a:r>
              <a:rPr lang="pt-BR" sz="1900" dirty="0" smtClean="0"/>
              <a:t>Em </a:t>
            </a:r>
            <a:r>
              <a:rPr lang="pt-BR" sz="1900" dirty="0"/>
              <a:t>folha, em </a:t>
            </a:r>
            <a:r>
              <a:rPr lang="pt-BR" sz="1900" dirty="0" smtClean="0"/>
              <a:t>graça</a:t>
            </a:r>
          </a:p>
          <a:p>
            <a:pPr marL="1371600" lvl="3" indent="0">
              <a:buNone/>
            </a:pPr>
            <a:r>
              <a:rPr lang="pt-BR" sz="1900" dirty="0" smtClean="0"/>
              <a:t>Em </a:t>
            </a:r>
            <a:r>
              <a:rPr lang="pt-BR" sz="1900" dirty="0"/>
              <a:t>vida, em força, em luz... </a:t>
            </a:r>
            <a:endParaRPr lang="pt-BR" sz="1900" dirty="0" smtClean="0"/>
          </a:p>
          <a:p>
            <a:pPr marL="1371600" lvl="3" indent="0">
              <a:buNone/>
            </a:pPr>
            <a:r>
              <a:rPr lang="pt-BR" sz="1900" dirty="0" smtClean="0"/>
              <a:t>Céu azul</a:t>
            </a:r>
          </a:p>
          <a:p>
            <a:pPr marL="1371600" lvl="3" indent="0">
              <a:buNone/>
            </a:pPr>
            <a:r>
              <a:rPr lang="pt-BR" sz="1900" dirty="0" smtClean="0"/>
              <a:t>Que </a:t>
            </a:r>
            <a:r>
              <a:rPr lang="pt-BR" sz="1900" dirty="0"/>
              <a:t>venha </a:t>
            </a:r>
            <a:r>
              <a:rPr lang="pt-BR" sz="1900" dirty="0" smtClean="0"/>
              <a:t>até</a:t>
            </a:r>
          </a:p>
          <a:p>
            <a:pPr marL="1371600" lvl="3" indent="0">
              <a:buNone/>
            </a:pPr>
            <a:r>
              <a:rPr lang="pt-BR" sz="1900" dirty="0" smtClean="0"/>
              <a:t>Onde </a:t>
            </a:r>
            <a:r>
              <a:rPr lang="pt-BR" sz="1900" dirty="0"/>
              <a:t>os </a:t>
            </a:r>
            <a:r>
              <a:rPr lang="pt-BR" sz="1900" dirty="0" smtClean="0"/>
              <a:t>pés</a:t>
            </a:r>
          </a:p>
          <a:p>
            <a:pPr marL="1371600" lvl="3" indent="0">
              <a:buNone/>
            </a:pPr>
            <a:r>
              <a:rPr lang="pt-BR" sz="1900" dirty="0" smtClean="0"/>
              <a:t>Tocam </a:t>
            </a:r>
            <a:r>
              <a:rPr lang="pt-BR" sz="1900" dirty="0"/>
              <a:t>a </a:t>
            </a:r>
            <a:r>
              <a:rPr lang="pt-BR" sz="1900" dirty="0" smtClean="0"/>
              <a:t>terra</a:t>
            </a:r>
          </a:p>
          <a:p>
            <a:pPr marL="1371600" lvl="3" indent="0">
              <a:buNone/>
            </a:pPr>
            <a:r>
              <a:rPr lang="pt-BR" sz="1900" dirty="0" smtClean="0"/>
              <a:t>E </a:t>
            </a:r>
            <a:r>
              <a:rPr lang="pt-BR" sz="1900" dirty="0"/>
              <a:t>a terra </a:t>
            </a:r>
            <a:r>
              <a:rPr lang="pt-BR" sz="1900" dirty="0" smtClean="0"/>
              <a:t>inspira</a:t>
            </a:r>
          </a:p>
          <a:p>
            <a:pPr marL="1371600" lvl="3" indent="0">
              <a:buNone/>
            </a:pPr>
            <a:r>
              <a:rPr lang="pt-BR" sz="1900" dirty="0" smtClean="0"/>
              <a:t>E </a:t>
            </a:r>
            <a:r>
              <a:rPr lang="pt-BR" sz="1900" dirty="0"/>
              <a:t>exala seus azuis... </a:t>
            </a:r>
            <a:endParaRPr lang="pt-BR" sz="1900" dirty="0" smtClean="0"/>
          </a:p>
          <a:p>
            <a:pPr marL="1371600" lvl="3" indent="0">
              <a:buNone/>
            </a:pPr>
            <a:r>
              <a:rPr lang="pt-BR" sz="1900" dirty="0" smtClean="0"/>
              <a:t>Reza</a:t>
            </a:r>
            <a:r>
              <a:rPr lang="pt-BR" sz="1900" dirty="0"/>
              <a:t>, reza o </a:t>
            </a:r>
            <a:r>
              <a:rPr lang="pt-BR" sz="1900" dirty="0" smtClean="0"/>
              <a:t>rio</a:t>
            </a:r>
          </a:p>
          <a:p>
            <a:pPr marL="1371600" lvl="3" indent="0">
              <a:buNone/>
            </a:pPr>
            <a:r>
              <a:rPr lang="pt-BR" sz="1900" dirty="0" smtClean="0"/>
              <a:t>Córrego </a:t>
            </a:r>
            <a:r>
              <a:rPr lang="pt-BR" sz="1900" dirty="0"/>
              <a:t>pro </a:t>
            </a:r>
            <a:r>
              <a:rPr lang="pt-BR" sz="1900" dirty="0" smtClean="0"/>
              <a:t>rio</a:t>
            </a:r>
          </a:p>
          <a:p>
            <a:pPr marL="1371600" lvl="3" indent="0">
              <a:buNone/>
            </a:pPr>
            <a:r>
              <a:rPr lang="pt-BR" sz="1900" dirty="0" smtClean="0"/>
              <a:t>Rio </a:t>
            </a:r>
            <a:r>
              <a:rPr lang="pt-BR" sz="1900" dirty="0"/>
              <a:t>pro </a:t>
            </a:r>
            <a:r>
              <a:rPr lang="pt-BR" sz="1900" dirty="0" smtClean="0"/>
              <a:t>mar</a:t>
            </a:r>
          </a:p>
          <a:p>
            <a:pPr marL="1371600" lvl="3" indent="0">
              <a:buNone/>
            </a:pPr>
            <a:r>
              <a:rPr lang="pt-BR" sz="1900" dirty="0" smtClean="0"/>
              <a:t>Reza correnteza</a:t>
            </a:r>
          </a:p>
          <a:p>
            <a:pPr marL="1371600" lvl="3" indent="0">
              <a:buNone/>
            </a:pPr>
            <a:r>
              <a:rPr lang="pt-BR" sz="1900" dirty="0" smtClean="0"/>
              <a:t>Roça </a:t>
            </a:r>
            <a:r>
              <a:rPr lang="pt-BR" sz="1900" dirty="0"/>
              <a:t>a </a:t>
            </a:r>
            <a:r>
              <a:rPr lang="pt-BR" sz="1900" dirty="0" smtClean="0"/>
              <a:t>beira</a:t>
            </a:r>
          </a:p>
          <a:p>
            <a:pPr marL="1371600" lvl="3" indent="0">
              <a:buNone/>
            </a:pPr>
            <a:endParaRPr lang="pt-BR" sz="2800" dirty="0" smtClean="0"/>
          </a:p>
          <a:p>
            <a:pPr marL="1371600" lvl="3" indent="0">
              <a:buNone/>
            </a:pPr>
            <a:endParaRPr lang="pt-BR" sz="23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6" name="Imagem 5" descr="http://www.colegioweb.com.br/wp-content/uploads/150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93296"/>
            <a:ext cx="37623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499992" y="1268760"/>
            <a:ext cx="3754760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A doura areia... 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Marcha um homem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Sobre o chão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Leva no coração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Uma ferida acesa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Dono do sim e do não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Diante da visão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Da infinita beleza... 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Finda por ferir com a mão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Essa delicadeza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A coisa mais querida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A glória, da vida... 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Luz do sol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Que a folha traga e traduz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Em verde novo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Em folha, em graça</a:t>
            </a:r>
          </a:p>
          <a:p>
            <a:pPr marR="0" lvl="3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0000"/>
              <a:tabLst/>
              <a:defRPr/>
            </a:pPr>
            <a:r>
              <a:rPr lang="pt-BR" sz="1600" dirty="0" smtClean="0"/>
              <a:t>Em vida, em força, em luz... 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3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5432" y="44624"/>
            <a:ext cx="483488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De madeira e metal...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6" name="Espaço Reservado para Conteúdo 5" descr="C:\Users\Sergio\Pictures\SoleFrutas2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0825"/>
            <a:ext cx="3528392" cy="3996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 descr="C:\Users\Sergio\Pictures\SoleFrutas2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49969"/>
            <a:ext cx="3528392" cy="3967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97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7480" y="-27384"/>
            <a:ext cx="3826768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Frutas variadas...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6" name="Espaço Reservado para Conteúdo 5" descr="C:\Users\Sergio\Pictures\SoleFrutas3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03244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 descr="C:\Users\Sergio\Pictures\SoleFrutas2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59213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599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03032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De alvenaria e grande porte...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6" name="Espaço Reservado para Conteúdo 5" descr="C:\Users\Sergio\Pictures\SoleFrutas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00400" cy="399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 descr="C:\Users\Sergio\Pictures\SoleFrutas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60040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46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Monitoramento automático de temperatura     </a:t>
            </a:r>
            <a:br>
              <a:rPr lang="pt-BR" sz="3600" b="1" dirty="0" smtClean="0">
                <a:solidFill>
                  <a:srgbClr val="FFFF00"/>
                </a:solidFill>
              </a:rPr>
            </a:br>
            <a:r>
              <a:rPr lang="pt-BR" sz="3600" b="1" dirty="0" smtClean="0">
                <a:solidFill>
                  <a:srgbClr val="FFFF00"/>
                </a:solidFill>
              </a:rPr>
              <a:t>              e umidade relativa do ar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8" name="Espaço Reservado para Conteúdo 7" descr="C:\Users\Sergio\Dropbox\Orientado Luciano\Fotos Mestrado\Secador\DSC0400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764" y="1600200"/>
            <a:ext cx="339447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ço Reservado para Conteúdo 8" descr="C:\Users\Sergio\Dropbox\Orientado Luciano\Fotos Mestrado\Secador\DSC0399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30016"/>
            <a:ext cx="36576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211960" y="1340768"/>
            <a:ext cx="3816424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rgbClr val="00FFFF"/>
                </a:solidFill>
                <a:latin typeface="+mj-lt"/>
                <a:ea typeface="+mj-ea"/>
                <a:cs typeface="+mj-cs"/>
              </a:rPr>
              <a:t>               O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rientado: 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Luciano Roberto da Silveira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6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48" y="-27384"/>
            <a:ext cx="4042792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Secando tomate...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6" name="Espaço Reservado para Conteúdo 5" descr="C:\Users\Sergio\Dropbox\Orientado Luciano\Fotos Mestrado\Secador\DSC0398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032448" cy="360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ço Reservado para Conteúdo 6" descr="C:\Users\Sergio\Dropbox\Orientado Luciano\Fotos Mestrado\Secador\DSC0400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92488" cy="3605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85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E transmitindo as informações à distância</a:t>
            </a:r>
            <a:endParaRPr lang="pt-BR" sz="3600" b="1" dirty="0">
              <a:solidFill>
                <a:srgbClr val="FFFF00"/>
              </a:solidFill>
            </a:endParaRPr>
          </a:p>
        </p:txBody>
      </p:sp>
      <p:pic>
        <p:nvPicPr>
          <p:cNvPr id="6" name="Espaço Reservado para Conteúdo 5" descr="C:\Users\Sergio\Dropbox\Orientado Luciano\Fotos Mestrado\Secador\DSC040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93764" y="1600200"/>
            <a:ext cx="339447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51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45232" y="274638"/>
            <a:ext cx="8219256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Ex-estagiário Marcelo F. de M. Precoppe </a:t>
            </a:r>
            <a:br>
              <a:rPr lang="pt-BR" sz="3200" b="1" dirty="0" smtClean="0">
                <a:solidFill>
                  <a:srgbClr val="FFFF00"/>
                </a:solidFill>
              </a:rPr>
            </a:br>
            <a:r>
              <a:rPr lang="pt-BR" sz="3200" b="1" dirty="0" smtClean="0">
                <a:solidFill>
                  <a:srgbClr val="FFFF00"/>
                </a:solidFill>
              </a:rPr>
              <a:t>             e seu </a:t>
            </a:r>
            <a:r>
              <a:rPr lang="pt-BR" sz="3200" b="1" dirty="0" smtClean="0">
                <a:solidFill>
                  <a:srgbClr val="FFFF00"/>
                </a:solidFill>
              </a:rPr>
              <a:t>douto</a:t>
            </a:r>
            <a:r>
              <a:rPr lang="pt-BR" sz="3200" b="1" dirty="0" smtClean="0">
                <a:solidFill>
                  <a:srgbClr val="FFFF00"/>
                </a:solidFill>
              </a:rPr>
              <a:t>rado </a:t>
            </a:r>
            <a:r>
              <a:rPr lang="pt-BR" sz="3200" b="1" dirty="0" smtClean="0">
                <a:solidFill>
                  <a:srgbClr val="FFFF00"/>
                </a:solidFill>
              </a:rPr>
              <a:t>no exterior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8" name="Espaço Reservado para Conteúdo 7" descr="C:\Users\Sergio\Pictures\Tai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312368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ço Reservado para Conteúdo 8" descr="C:\Users\Sergio\Pictures\Tai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176464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458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288" y="188640"/>
            <a:ext cx="627504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Marcelo </a:t>
            </a:r>
            <a:r>
              <a:rPr lang="pt-BR" sz="3600" b="1" dirty="0" err="1" smtClean="0">
                <a:solidFill>
                  <a:srgbClr val="FFFF00"/>
                </a:solidFill>
              </a:rPr>
              <a:t>Precoppe</a:t>
            </a:r>
            <a:r>
              <a:rPr lang="pt-BR" sz="3600" b="1" dirty="0" smtClean="0">
                <a:solidFill>
                  <a:srgbClr val="FFFF00"/>
                </a:solidFill>
              </a:rPr>
              <a:t> e o secador 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6" name="Espaço Reservado para Conteúdo 5" descr="C:\Users\Sergio\Pictures\Tai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16835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ço Reservado para Conteúdo 6" descr="C:\Users\Sergio\Pictures\Tai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4337248" cy="3389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640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7320" y="2924944"/>
            <a:ext cx="6491064" cy="922114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FF00"/>
                </a:solidFill>
              </a:rPr>
              <a:t>MUITO AGRADECIDO !!!</a:t>
            </a:r>
            <a:endParaRPr lang="pt-BR" sz="4400" b="1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4499992" y="2276872"/>
            <a:ext cx="2880320" cy="5284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somoraes@usp.br</a:t>
            </a: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5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402832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Vídeo  sobre  Cordas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pic>
        <p:nvPicPr>
          <p:cNvPr id="9" name="corda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00" y="1412776"/>
            <a:ext cx="8967996" cy="5040560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54AA-52E9-4216-A54A-9325138878D4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75476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Três questões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87824" y="2132856"/>
            <a:ext cx="3600400" cy="2952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3200" dirty="0" smtClean="0">
                <a:solidFill>
                  <a:srgbClr val="FFFF00"/>
                </a:solidFill>
              </a:rPr>
              <a:t>O que é luz?</a:t>
            </a:r>
          </a:p>
          <a:p>
            <a:pPr>
              <a:buNone/>
            </a:pPr>
            <a:endParaRPr lang="pt-BR" sz="3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sz="3200" dirty="0" smtClean="0">
                <a:solidFill>
                  <a:srgbClr val="FFFF00"/>
                </a:solidFill>
              </a:rPr>
              <a:t>O que é vida?</a:t>
            </a:r>
          </a:p>
          <a:p>
            <a:pPr>
              <a:buNone/>
            </a:pPr>
            <a:endParaRPr lang="pt-BR" sz="3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sz="3200" dirty="0" smtClean="0">
                <a:solidFill>
                  <a:srgbClr val="FFFF00"/>
                </a:solidFill>
              </a:rPr>
              <a:t>O que é ciência?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85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29408" y="116632"/>
            <a:ext cx="447484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Luz : onda como o som?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339752" y="1412776"/>
            <a:ext cx="4896544" cy="511256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pt-BR" sz="2400" b="1" dirty="0" smtClean="0">
                <a:solidFill>
                  <a:srgbClr val="00FFFF"/>
                </a:solidFill>
              </a:rPr>
              <a:t>Ora </a:t>
            </a:r>
            <a:r>
              <a:rPr lang="pt-BR" sz="2400" b="1" dirty="0">
                <a:solidFill>
                  <a:srgbClr val="00FFFF"/>
                </a:solidFill>
              </a:rPr>
              <a:t>direis ouvir </a:t>
            </a:r>
            <a:r>
              <a:rPr lang="pt-BR" sz="2400" b="1" dirty="0" smtClean="0">
                <a:solidFill>
                  <a:srgbClr val="00FFFF"/>
                </a:solidFill>
              </a:rPr>
              <a:t>estrelas</a:t>
            </a:r>
          </a:p>
          <a:p>
            <a:pPr>
              <a:buNone/>
            </a:pPr>
            <a:r>
              <a:rPr lang="pt-BR" sz="1700" b="1" dirty="0" smtClean="0"/>
              <a:t>                                                       </a:t>
            </a:r>
            <a:br>
              <a:rPr lang="pt-BR" sz="1700" b="1" dirty="0" smtClean="0"/>
            </a:br>
            <a:r>
              <a:rPr lang="pt-BR" sz="1700" b="1" dirty="0" smtClean="0"/>
              <a:t>                                              </a:t>
            </a:r>
            <a:r>
              <a:rPr lang="pt-BR" sz="1700" b="1" dirty="0" smtClean="0">
                <a:solidFill>
                  <a:srgbClr val="00B0F0"/>
                </a:solidFill>
              </a:rPr>
              <a:t>Olavo </a:t>
            </a:r>
            <a:r>
              <a:rPr lang="pt-BR" sz="1700" b="1" dirty="0">
                <a:solidFill>
                  <a:srgbClr val="00B0F0"/>
                </a:solidFill>
              </a:rPr>
              <a:t>Bilac</a:t>
            </a:r>
            <a:r>
              <a:rPr lang="pt-BR" sz="1700" dirty="0"/>
              <a:t> </a:t>
            </a: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1700" dirty="0" smtClean="0"/>
              <a:t/>
            </a:r>
            <a:br>
              <a:rPr lang="pt-BR" sz="1700" dirty="0" smtClean="0"/>
            </a:br>
            <a:endParaRPr lang="pt-BR" sz="1700" dirty="0" smtClean="0"/>
          </a:p>
          <a:p>
            <a:pPr>
              <a:buNone/>
            </a:pPr>
            <a:r>
              <a:rPr lang="pt-BR" sz="1900" b="1" dirty="0" smtClean="0"/>
              <a:t>Ora </a:t>
            </a:r>
            <a:r>
              <a:rPr lang="pt-BR" sz="1900" b="1" dirty="0"/>
              <a:t>(direis) ouvir estrelas! </a:t>
            </a:r>
            <a:r>
              <a:rPr lang="pt-BR" sz="1900" b="1" dirty="0" smtClean="0"/>
              <a:t>Certo </a:t>
            </a:r>
          </a:p>
          <a:p>
            <a:pPr>
              <a:buNone/>
            </a:pPr>
            <a:r>
              <a:rPr lang="pt-BR" sz="1900" b="1" dirty="0"/>
              <a:t>P</a:t>
            </a:r>
            <a:r>
              <a:rPr lang="pt-BR" sz="1900" b="1" dirty="0" smtClean="0"/>
              <a:t>erdeste </a:t>
            </a:r>
            <a:r>
              <a:rPr lang="pt-BR" sz="1900" b="1" dirty="0"/>
              <a:t>o senso</a:t>
            </a:r>
            <a:r>
              <a:rPr lang="pt-BR" sz="1900" b="1" dirty="0" smtClean="0"/>
              <a:t>!" E </a:t>
            </a:r>
            <a:r>
              <a:rPr lang="pt-BR" sz="1900" b="1" dirty="0"/>
              <a:t>eu vos direi, no entanto</a:t>
            </a:r>
            <a:r>
              <a:rPr lang="pt-BR" sz="1900" b="1" dirty="0" smtClean="0"/>
              <a:t>,</a:t>
            </a:r>
          </a:p>
          <a:p>
            <a:pPr>
              <a:buNone/>
            </a:pPr>
            <a:r>
              <a:rPr lang="pt-BR" sz="1900" b="1" dirty="0" smtClean="0"/>
              <a:t>Que</a:t>
            </a:r>
            <a:r>
              <a:rPr lang="pt-BR" sz="1900" b="1" dirty="0"/>
              <a:t>, para ouvi-las, muita vez </a:t>
            </a:r>
            <a:r>
              <a:rPr lang="pt-BR" sz="1900" b="1" dirty="0" smtClean="0"/>
              <a:t>desperto</a:t>
            </a:r>
          </a:p>
          <a:p>
            <a:pPr>
              <a:buNone/>
            </a:pPr>
            <a:r>
              <a:rPr lang="pt-BR" sz="1900" b="1" dirty="0" smtClean="0"/>
              <a:t>E </a:t>
            </a:r>
            <a:r>
              <a:rPr lang="pt-BR" sz="1900" b="1" dirty="0"/>
              <a:t>abro as janelas, pálido de espanto</a:t>
            </a:r>
            <a:r>
              <a:rPr lang="pt-BR" sz="1900" b="1" dirty="0" smtClean="0"/>
              <a:t>...</a:t>
            </a:r>
          </a:p>
          <a:p>
            <a:pPr>
              <a:buNone/>
            </a:pPr>
            <a:r>
              <a:rPr lang="pt-BR" sz="1900" b="1" dirty="0" smtClean="0"/>
              <a:t>E </a:t>
            </a:r>
            <a:r>
              <a:rPr lang="pt-BR" sz="1900" b="1" dirty="0"/>
              <a:t>conversamos toda a noite, </a:t>
            </a:r>
            <a:r>
              <a:rPr lang="pt-BR" sz="1900" b="1" dirty="0" smtClean="0"/>
              <a:t>enquanto</a:t>
            </a:r>
          </a:p>
          <a:p>
            <a:pPr>
              <a:buNone/>
            </a:pPr>
            <a:r>
              <a:rPr lang="pt-BR" sz="1900" b="1" dirty="0" smtClean="0"/>
              <a:t>A </a:t>
            </a:r>
            <a:r>
              <a:rPr lang="pt-BR" sz="1900" b="1" dirty="0"/>
              <a:t>via láctea, como um pálio </a:t>
            </a:r>
            <a:r>
              <a:rPr lang="pt-BR" sz="1900" b="1" dirty="0" smtClean="0"/>
              <a:t>aberto,</a:t>
            </a:r>
          </a:p>
          <a:p>
            <a:pPr>
              <a:buNone/>
            </a:pPr>
            <a:r>
              <a:rPr lang="pt-BR" sz="1900" b="1" dirty="0"/>
              <a:t>C</a:t>
            </a:r>
            <a:r>
              <a:rPr lang="pt-BR" sz="1900" b="1" dirty="0" smtClean="0"/>
              <a:t>intila</a:t>
            </a:r>
            <a:r>
              <a:rPr lang="pt-BR" sz="1900" b="1" dirty="0"/>
              <a:t>. </a:t>
            </a:r>
            <a:r>
              <a:rPr lang="pt-BR" sz="1900" b="1" dirty="0" smtClean="0"/>
              <a:t>E</a:t>
            </a:r>
            <a:r>
              <a:rPr lang="pt-BR" sz="1900" b="1" dirty="0"/>
              <a:t>, ao vir do sol, saudoso e em pranto</a:t>
            </a:r>
            <a:r>
              <a:rPr lang="pt-BR" sz="1900" b="1" dirty="0" smtClean="0"/>
              <a:t>,</a:t>
            </a:r>
          </a:p>
          <a:p>
            <a:pPr>
              <a:buNone/>
            </a:pPr>
            <a:r>
              <a:rPr lang="pt-BR" sz="1900" b="1" dirty="0" smtClean="0"/>
              <a:t>Inda </a:t>
            </a:r>
            <a:r>
              <a:rPr lang="pt-BR" sz="1900" b="1" dirty="0"/>
              <a:t>as procuro pelo céu deserto</a:t>
            </a:r>
            <a:r>
              <a:rPr lang="pt-BR" sz="1900" b="1" dirty="0" smtClean="0"/>
              <a:t>.”</a:t>
            </a:r>
            <a:endParaRPr lang="pt-BR" sz="1900" b="1" dirty="0" smtClean="0"/>
          </a:p>
          <a:p>
            <a:pPr>
              <a:buNone/>
            </a:pPr>
            <a:r>
              <a:rPr lang="pt-BR" sz="1900" b="1" dirty="0" smtClean="0"/>
              <a:t>Direis </a:t>
            </a:r>
            <a:r>
              <a:rPr lang="pt-BR" sz="1900" b="1" dirty="0"/>
              <a:t>agora: "Tresloucado amigo</a:t>
            </a:r>
            <a:r>
              <a:rPr lang="pt-BR" sz="1900" b="1" dirty="0" smtClean="0"/>
              <a:t>!</a:t>
            </a:r>
          </a:p>
          <a:p>
            <a:pPr>
              <a:buNone/>
            </a:pPr>
            <a:r>
              <a:rPr lang="pt-BR" sz="1900" b="1" dirty="0" smtClean="0"/>
              <a:t>Que </a:t>
            </a:r>
            <a:r>
              <a:rPr lang="pt-BR" sz="1900" b="1" dirty="0"/>
              <a:t>conversas com elas? </a:t>
            </a:r>
            <a:endParaRPr lang="pt-BR" sz="1900" b="1" dirty="0" smtClean="0"/>
          </a:p>
          <a:p>
            <a:pPr>
              <a:buNone/>
            </a:pPr>
            <a:r>
              <a:rPr lang="pt-BR" sz="1900" b="1" dirty="0" smtClean="0"/>
              <a:t>Que sentido</a:t>
            </a:r>
          </a:p>
          <a:p>
            <a:pPr>
              <a:buNone/>
            </a:pPr>
            <a:r>
              <a:rPr lang="pt-BR" sz="1900" b="1" dirty="0" smtClean="0"/>
              <a:t>Tem </a:t>
            </a:r>
            <a:r>
              <a:rPr lang="pt-BR" sz="1900" b="1" dirty="0"/>
              <a:t>o que dizem, quando estão contigo</a:t>
            </a:r>
            <a:r>
              <a:rPr lang="pt-BR" sz="1900" b="1" dirty="0" smtClean="0"/>
              <a:t>?“</a:t>
            </a:r>
          </a:p>
          <a:p>
            <a:pPr>
              <a:buNone/>
            </a:pPr>
            <a:r>
              <a:rPr lang="pt-BR" sz="1900" b="1" dirty="0" smtClean="0"/>
              <a:t>E </a:t>
            </a:r>
            <a:r>
              <a:rPr lang="pt-BR" sz="1900" b="1" dirty="0"/>
              <a:t>eu vos direi: "Amai para entendê-las</a:t>
            </a:r>
            <a:r>
              <a:rPr lang="pt-BR" sz="1900" b="1" dirty="0" smtClean="0"/>
              <a:t>!</a:t>
            </a:r>
          </a:p>
          <a:p>
            <a:pPr>
              <a:buNone/>
            </a:pPr>
            <a:r>
              <a:rPr lang="pt-BR" sz="1900" b="1" dirty="0" smtClean="0"/>
              <a:t>Pois </a:t>
            </a:r>
            <a:r>
              <a:rPr lang="pt-BR" sz="1900" b="1" dirty="0"/>
              <a:t>só quem ama pode ter </a:t>
            </a:r>
            <a:r>
              <a:rPr lang="pt-BR" sz="1900" b="1" dirty="0" smtClean="0"/>
              <a:t>ouvido</a:t>
            </a:r>
          </a:p>
          <a:p>
            <a:pPr>
              <a:buNone/>
            </a:pPr>
            <a:r>
              <a:rPr lang="pt-BR" sz="1900" b="1" dirty="0" smtClean="0"/>
              <a:t>Capaz </a:t>
            </a:r>
            <a:r>
              <a:rPr lang="pt-BR" sz="1900" b="1" dirty="0"/>
              <a:t>de ouvir e de entender estrelas." 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6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        </a:t>
            </a:r>
            <a:r>
              <a:rPr lang="pt-BR" sz="3600" b="1" dirty="0" smtClean="0">
                <a:solidFill>
                  <a:srgbClr val="FFFF00"/>
                </a:solidFill>
              </a:rPr>
              <a:t>LUZ : onda? 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</a:t>
            </a:r>
            <a:r>
              <a:rPr lang="pt-BR" sz="3300" dirty="0" smtClean="0">
                <a:solidFill>
                  <a:srgbClr val="00FFFF"/>
                </a:solidFill>
              </a:rPr>
              <a:t>Quem ondula? Quem vibra?</a:t>
            </a:r>
            <a:endParaRPr lang="pt-BR" sz="3300" dirty="0">
              <a:solidFill>
                <a:srgbClr val="00FFFF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491880" y="1988840"/>
            <a:ext cx="3744416" cy="41044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dirty="0">
                <a:solidFill>
                  <a:srgbClr val="00FF00"/>
                </a:solidFill>
              </a:rPr>
              <a:t>A </a:t>
            </a:r>
            <a:r>
              <a:rPr lang="pt-BR" sz="2800" b="1" dirty="0" smtClean="0">
                <a:solidFill>
                  <a:srgbClr val="00FF00"/>
                </a:solidFill>
              </a:rPr>
              <a:t>onda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         </a:t>
            </a:r>
            <a:br>
              <a:rPr lang="pt-BR" sz="2800" b="1" dirty="0" smtClean="0"/>
            </a:br>
            <a:r>
              <a:rPr lang="pt-BR" sz="2800" b="1" dirty="0" smtClean="0"/>
              <a:t>            </a:t>
            </a:r>
            <a:r>
              <a:rPr lang="pt-BR" sz="1600" b="1" dirty="0" smtClean="0">
                <a:solidFill>
                  <a:srgbClr val="00B050"/>
                </a:solidFill>
              </a:rPr>
              <a:t>Manuel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sz="1600" b="1" dirty="0" smtClean="0">
                <a:solidFill>
                  <a:srgbClr val="00B050"/>
                </a:solidFill>
              </a:rPr>
              <a:t>Bandeira</a:t>
            </a:r>
          </a:p>
          <a:p>
            <a:pPr>
              <a:buNone/>
            </a:pPr>
            <a:r>
              <a:rPr lang="pt-BR" dirty="0"/>
              <a:t> </a:t>
            </a:r>
            <a:endParaRPr lang="pt-BR" dirty="0" smtClean="0"/>
          </a:p>
          <a:p>
            <a:pPr>
              <a:buNone/>
            </a:pPr>
            <a:r>
              <a:rPr lang="pt-BR" sz="1600" b="1" dirty="0" smtClean="0">
                <a:solidFill>
                  <a:srgbClr val="92D050"/>
                </a:solidFill>
              </a:rPr>
              <a:t>a </a:t>
            </a:r>
            <a:r>
              <a:rPr lang="pt-BR" sz="1600" b="1" dirty="0">
                <a:solidFill>
                  <a:srgbClr val="92D050"/>
                </a:solidFill>
              </a:rPr>
              <a:t>onda </a:t>
            </a:r>
            <a:r>
              <a:rPr lang="pt-BR" sz="1600" b="1" dirty="0" smtClean="0">
                <a:solidFill>
                  <a:srgbClr val="92D050"/>
                </a:solidFill>
              </a:rPr>
              <a:t>anda</a:t>
            </a:r>
          </a:p>
          <a:p>
            <a:pPr>
              <a:buNone/>
            </a:pPr>
            <a:r>
              <a:rPr lang="pt-BR" sz="1600" b="1" dirty="0" smtClean="0">
                <a:solidFill>
                  <a:srgbClr val="92D050"/>
                </a:solidFill>
              </a:rPr>
              <a:t>aonde anda </a:t>
            </a:r>
          </a:p>
          <a:p>
            <a:pPr>
              <a:buNone/>
            </a:pPr>
            <a:r>
              <a:rPr lang="pt-BR" sz="1600" b="1" dirty="0" smtClean="0">
                <a:solidFill>
                  <a:srgbClr val="92D050"/>
                </a:solidFill>
              </a:rPr>
              <a:t>a </a:t>
            </a:r>
            <a:r>
              <a:rPr lang="pt-BR" sz="1600" b="1" dirty="0">
                <a:solidFill>
                  <a:srgbClr val="92D050"/>
                </a:solidFill>
              </a:rPr>
              <a:t>onda</a:t>
            </a:r>
            <a:r>
              <a:rPr lang="pt-BR" sz="1600" b="1" dirty="0" smtClean="0">
                <a:solidFill>
                  <a:srgbClr val="92D050"/>
                </a:solidFill>
              </a:rPr>
              <a:t>?</a:t>
            </a:r>
          </a:p>
          <a:p>
            <a:pPr>
              <a:buNone/>
            </a:pPr>
            <a:r>
              <a:rPr lang="pt-BR" sz="1600" b="1" dirty="0" smtClean="0">
                <a:solidFill>
                  <a:srgbClr val="92D050"/>
                </a:solidFill>
              </a:rPr>
              <a:t>a </a:t>
            </a:r>
            <a:r>
              <a:rPr lang="pt-BR" sz="1600" b="1" dirty="0">
                <a:solidFill>
                  <a:srgbClr val="92D050"/>
                </a:solidFill>
              </a:rPr>
              <a:t>onda </a:t>
            </a:r>
            <a:r>
              <a:rPr lang="pt-BR" sz="1600" b="1" dirty="0" smtClean="0">
                <a:solidFill>
                  <a:srgbClr val="92D050"/>
                </a:solidFill>
              </a:rPr>
              <a:t>ainda</a:t>
            </a:r>
          </a:p>
          <a:p>
            <a:pPr>
              <a:buNone/>
            </a:pPr>
            <a:r>
              <a:rPr lang="pt-BR" sz="1600" b="1" dirty="0" smtClean="0">
                <a:solidFill>
                  <a:srgbClr val="92D050"/>
                </a:solidFill>
              </a:rPr>
              <a:t>ainda anda</a:t>
            </a:r>
          </a:p>
          <a:p>
            <a:pPr>
              <a:buNone/>
            </a:pPr>
            <a:r>
              <a:rPr lang="pt-BR" sz="1600" b="1" dirty="0" smtClean="0">
                <a:solidFill>
                  <a:srgbClr val="92D050"/>
                </a:solidFill>
              </a:rPr>
              <a:t>aonde?</a:t>
            </a:r>
          </a:p>
          <a:p>
            <a:pPr>
              <a:buNone/>
            </a:pPr>
            <a:r>
              <a:rPr lang="pt-BR" sz="1600" b="1" dirty="0" smtClean="0">
                <a:solidFill>
                  <a:srgbClr val="92D050"/>
                </a:solidFill>
              </a:rPr>
              <a:t>aonde?</a:t>
            </a:r>
          </a:p>
          <a:p>
            <a:pPr>
              <a:buNone/>
            </a:pPr>
            <a:r>
              <a:rPr lang="pt-BR" sz="1600" b="1" dirty="0" smtClean="0">
                <a:solidFill>
                  <a:srgbClr val="92D050"/>
                </a:solidFill>
              </a:rPr>
              <a:t>a </a:t>
            </a:r>
            <a:r>
              <a:rPr lang="pt-BR" sz="1600" b="1" dirty="0">
                <a:solidFill>
                  <a:srgbClr val="92D050"/>
                </a:solidFill>
              </a:rPr>
              <a:t>onda a onda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21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04056"/>
            <a:ext cx="8856984" cy="1124744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                              LUZ </a:t>
            </a:r>
            <a:r>
              <a:rPr lang="pt-BR" sz="3200" b="1" dirty="0">
                <a:solidFill>
                  <a:srgbClr val="FFFF00"/>
                </a:solidFill>
              </a:rPr>
              <a:t>: </a:t>
            </a:r>
            <a:r>
              <a:rPr lang="pt-BR" sz="3200" b="1" dirty="0" smtClean="0">
                <a:solidFill>
                  <a:srgbClr val="FFFF00"/>
                </a:solidFill>
              </a:rPr>
              <a:t>onda</a:t>
            </a:r>
            <a:br>
              <a:rPr lang="pt-BR" sz="3200" b="1" dirty="0" smtClean="0">
                <a:solidFill>
                  <a:srgbClr val="FFFF00"/>
                </a:solidFill>
              </a:rPr>
            </a:br>
            <a:r>
              <a:rPr lang="pt-BR" sz="3200" b="1" dirty="0" smtClean="0">
                <a:solidFill>
                  <a:srgbClr val="FFFF00"/>
                </a:solidFill>
              </a:rPr>
              <a:t>    </a:t>
            </a:r>
            <a:r>
              <a:rPr lang="pt-BR" sz="3000" b="1" dirty="0" smtClean="0">
                <a:solidFill>
                  <a:srgbClr val="00FFFF"/>
                </a:solidFill>
              </a:rPr>
              <a:t>Campos elétrico e magnético ondulam, vibram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1400" dirty="0"/>
              <a:t/>
            </a:r>
            <a:br>
              <a:rPr lang="pt-BR" sz="1400" dirty="0"/>
            </a:br>
            <a:r>
              <a:rPr lang="pt-BR" sz="1400" dirty="0" smtClean="0"/>
              <a:t> </a:t>
            </a:r>
            <a:br>
              <a:rPr lang="pt-BR" sz="1400" dirty="0" smtClean="0"/>
            </a:br>
            <a:endParaRPr lang="pt-BR" sz="1400" dirty="0"/>
          </a:p>
        </p:txBody>
      </p:sp>
      <p:pic>
        <p:nvPicPr>
          <p:cNvPr id="8" name="Espaço Reservado para Conteúdo 3" descr="http://4.bp.blogspot.com/-l6XYcj3PVew/Twn0awIQ1sI/AAAAAAAADL0/cIaRCS-2kj8/s640/LuzEspec+troelectromagn%25C3%25A9tic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1556792"/>
            <a:ext cx="7200800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13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25760"/>
            <a:ext cx="6563072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                    LUZ </a:t>
            </a:r>
            <a:r>
              <a:rPr lang="pt-BR" sz="3200" b="1" dirty="0">
                <a:solidFill>
                  <a:srgbClr val="FFFF00"/>
                </a:solidFill>
              </a:rPr>
              <a:t>: </a:t>
            </a:r>
            <a:r>
              <a:rPr lang="pt-BR" sz="3200" b="1" dirty="0" smtClean="0">
                <a:solidFill>
                  <a:srgbClr val="FFFF00"/>
                </a:solidFill>
              </a:rPr>
              <a:t>onda</a:t>
            </a:r>
            <a:br>
              <a:rPr lang="pt-BR" sz="3200" b="1" dirty="0" smtClean="0">
                <a:solidFill>
                  <a:srgbClr val="FFFF00"/>
                </a:solidFill>
              </a:rPr>
            </a:br>
            <a:r>
              <a:rPr lang="pt-BR" sz="3200" b="1" dirty="0" smtClean="0">
                <a:solidFill>
                  <a:srgbClr val="FFFF00"/>
                </a:solidFill>
              </a:rPr>
              <a:t>        </a:t>
            </a:r>
            <a:r>
              <a:rPr lang="pt-BR" sz="3200" b="1" dirty="0" smtClean="0">
                <a:solidFill>
                  <a:srgbClr val="00FFFF"/>
                </a:solidFill>
              </a:rPr>
              <a:t>Espectro eletromagnético </a:t>
            </a:r>
            <a:endParaRPr lang="pt-BR" sz="3200" b="1" dirty="0">
              <a:solidFill>
                <a:srgbClr val="00FFFF"/>
              </a:solidFill>
            </a:endParaRPr>
          </a:p>
        </p:txBody>
      </p:sp>
      <p:pic>
        <p:nvPicPr>
          <p:cNvPr id="9" name="Espaço Reservado para Conteúdo 3" descr="http://www.sobiologia.com.br/figuras/oitava_serie/ondas5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1268760"/>
            <a:ext cx="727280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36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67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                       Luz : onda </a:t>
            </a:r>
            <a:br>
              <a:rPr lang="pt-BR" sz="3200" b="1" dirty="0" smtClean="0">
                <a:solidFill>
                  <a:srgbClr val="FFFF00"/>
                </a:solidFill>
              </a:rPr>
            </a:br>
            <a:r>
              <a:rPr lang="pt-BR" sz="3200" b="1" dirty="0" smtClean="0">
                <a:solidFill>
                  <a:srgbClr val="FFFF00"/>
                </a:solidFill>
              </a:rPr>
              <a:t>        </a:t>
            </a:r>
            <a:r>
              <a:rPr lang="pt-BR" sz="3200" b="1" dirty="0" smtClean="0">
                <a:solidFill>
                  <a:srgbClr val="00FFFF"/>
                </a:solidFill>
              </a:rPr>
              <a:t>Explica todos os fenômenos</a:t>
            </a:r>
            <a:r>
              <a:rPr lang="pt-BR" sz="3200" b="1" dirty="0" smtClean="0">
                <a:solidFill>
                  <a:srgbClr val="00FFFF"/>
                </a:solidFill>
              </a:rPr>
              <a:t>?</a:t>
            </a:r>
            <a:endParaRPr lang="pt-BR" sz="1800" b="1" dirty="0">
              <a:solidFill>
                <a:srgbClr val="00B050"/>
              </a:solidFill>
            </a:endParaRPr>
          </a:p>
        </p:txBody>
      </p:sp>
      <p:pic>
        <p:nvPicPr>
          <p:cNvPr id="5" name="Espaço Reservado para Conteúdo 4" descr="http://www.global.tdk.com/techmag/nature/images/vol3Fig03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1640" y="1556792"/>
            <a:ext cx="6336704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411760" y="5085184"/>
            <a:ext cx="5256584" cy="136815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b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(http://www.global.tdk.com/techmag/nature/images/vol3Fig03.gif)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9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5392" y="274638"/>
            <a:ext cx="447484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Luz : Pacotes de energia?</a:t>
            </a:r>
            <a:endParaRPr lang="pt-BR" sz="3200" b="1" dirty="0">
              <a:solidFill>
                <a:srgbClr val="FFFF00"/>
              </a:solidFill>
            </a:endParaRPr>
          </a:p>
        </p:txBody>
      </p:sp>
      <p:pic>
        <p:nvPicPr>
          <p:cNvPr id="5" name="Espaço Reservado para Conteúdo 4" descr="http://www.loganaskwhy.com/class_images/PhotosynthesisRespiration/PhotosynthesisAnalog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49803" y="1412776"/>
            <a:ext cx="58025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854AA-52E9-4216-A54A-9325138878D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38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écnica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538</Words>
  <Application>Microsoft Office PowerPoint</Application>
  <PresentationFormat>Apresentação na tela (4:3)</PresentationFormat>
  <Paragraphs>176</Paragraphs>
  <Slides>29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Técnica</vt:lpstr>
      <vt:lpstr>Slide 1</vt:lpstr>
      <vt:lpstr>Luz, Ciência e Vida  Luz do Sol Caetano Veloso </vt:lpstr>
      <vt:lpstr>Três questões</vt:lpstr>
      <vt:lpstr>Luz : onda como o som?</vt:lpstr>
      <vt:lpstr>               LUZ : onda?         Quem ondula? Quem vibra?</vt:lpstr>
      <vt:lpstr>                              LUZ : onda     Campos elétrico e magnético ondulam, vibram     </vt:lpstr>
      <vt:lpstr>                    LUZ : onda         Espectro eletromagnético </vt:lpstr>
      <vt:lpstr>                       Luz : onda          Explica todos os fenômenos?</vt:lpstr>
      <vt:lpstr>Luz : Pacotes de energia?</vt:lpstr>
      <vt:lpstr>Luz : também são pacotes de energia...</vt:lpstr>
      <vt:lpstr>O que é vida?</vt:lpstr>
      <vt:lpstr>Ser vivo : uma proposta</vt:lpstr>
      <vt:lpstr>O livro III dos “Principia”....</vt:lpstr>
      <vt:lpstr>“ Na noite se escondiam a Natureza e suas leis.    Deus  disse: Que surja Newton!    E tudo foi luz”     Sir Alexander Pope </vt:lpstr>
      <vt:lpstr>Luz, Ciência, Vida e Frutas....</vt:lpstr>
      <vt:lpstr>Aquecimento solar de água de    baixo custo e fácil instalação</vt:lpstr>
      <vt:lpstr>Projeto Sol e Frutas  e  Centro Ecológico</vt:lpstr>
      <vt:lpstr>Treinamentos em tecnologias sustentáveis no Centro</vt:lpstr>
      <vt:lpstr>Sol e Frutas...</vt:lpstr>
      <vt:lpstr>De madeira e metal...</vt:lpstr>
      <vt:lpstr>Frutas variadas...</vt:lpstr>
      <vt:lpstr>De alvenaria e grande porte...</vt:lpstr>
      <vt:lpstr>Monitoramento automático de temperatura                    e umidade relativa do ar</vt:lpstr>
      <vt:lpstr>Secando tomate...</vt:lpstr>
      <vt:lpstr>E transmitindo as informações à distância</vt:lpstr>
      <vt:lpstr>Ex-estagiário Marcelo F. de M. Precoppe               e seu doutorado no exterior</vt:lpstr>
      <vt:lpstr>Marcelo Precoppe e o secador </vt:lpstr>
      <vt:lpstr>MUITO AGRADECIDO !!!</vt:lpstr>
      <vt:lpstr>Vídeo  sobre  Cordas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"Vida Acadêmica: a Ciência e as Práticas Pedagógicas"</dc:title>
  <dc:creator>Sergio</dc:creator>
  <cp:lastModifiedBy>Usuario</cp:lastModifiedBy>
  <cp:revision>96</cp:revision>
  <cp:lastPrinted>2014-11-21T11:54:42Z</cp:lastPrinted>
  <dcterms:created xsi:type="dcterms:W3CDTF">2014-11-21T10:47:19Z</dcterms:created>
  <dcterms:modified xsi:type="dcterms:W3CDTF">2015-10-16T13:03:41Z</dcterms:modified>
</cp:coreProperties>
</file>