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4" r:id="rId18"/>
    <p:sldId id="272" r:id="rId19"/>
    <p:sldId id="273" r:id="rId20"/>
    <p:sldId id="274" r:id="rId21"/>
    <p:sldId id="275" r:id="rId22"/>
    <p:sldId id="276" r:id="rId23"/>
    <p:sldId id="277" r:id="rId24"/>
    <p:sldId id="278" r:id="rId25"/>
    <p:sldId id="285" r:id="rId26"/>
    <p:sldId id="286" r:id="rId27"/>
    <p:sldId id="287" r:id="rId28"/>
    <p:sldId id="279" r:id="rId29"/>
    <p:sldId id="280" r:id="rId30"/>
    <p:sldId id="281" r:id="rId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804" y="-4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75412-59C9-49E5-8C4E-95AD45F936C0}" type="datetimeFigureOut">
              <a:rPr lang="pt-BR" smtClean="0"/>
              <a:pPr/>
              <a:t>11/11/2013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28F124-5D28-4495-83CF-DA7D16A72A90}" type="slidenum">
              <a:rPr lang="pt-BR" smtClean="0"/>
              <a:pPr/>
              <a:t>‹nº›</a:t>
            </a:fld>
            <a:endParaRPr lang="pt-BR"/>
          </a:p>
        </p:txBody>
      </p:sp>
    </p:spTree>
    <p:extLst>
      <p:ext uri="{BB962C8B-B14F-4D97-AF65-F5344CB8AC3E}">
        <p14:creationId xmlns:p14="http://schemas.microsoft.com/office/powerpoint/2010/main" val="78739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1B4588B-C22F-4ACD-99C0-8D568BE91BD4}" type="datetimeFigureOut">
              <a:rPr lang="pt-BR" smtClean="0"/>
              <a:pPr/>
              <a:t>11/11/2013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0A2FB9-8CF1-4073-940F-20C67C3EEA1F}" type="slidenum">
              <a:rPr lang="pt-BR" smtClean="0"/>
              <a:pPr/>
              <a:t>‹nº›</a:t>
            </a:fld>
            <a:endParaRPr lang="pt-BR"/>
          </a:p>
        </p:txBody>
      </p:sp>
    </p:spTree>
    <p:extLst>
      <p:ext uri="{BB962C8B-B14F-4D97-AF65-F5344CB8AC3E}">
        <p14:creationId xmlns:p14="http://schemas.microsoft.com/office/powerpoint/2010/main" val="12940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1B4588B-C22F-4ACD-99C0-8D568BE91BD4}" type="datetimeFigureOut">
              <a:rPr lang="pt-BR" smtClean="0"/>
              <a:pPr/>
              <a:t>11/11/2013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0A2FB9-8CF1-4073-940F-20C67C3EEA1F}" type="slidenum">
              <a:rPr lang="pt-BR" smtClean="0"/>
              <a:pPr/>
              <a:t>‹nº›</a:t>
            </a:fld>
            <a:endParaRPr lang="pt-BR"/>
          </a:p>
        </p:txBody>
      </p:sp>
    </p:spTree>
    <p:extLst>
      <p:ext uri="{BB962C8B-B14F-4D97-AF65-F5344CB8AC3E}">
        <p14:creationId xmlns:p14="http://schemas.microsoft.com/office/powerpoint/2010/main" val="253380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1B4588B-C22F-4ACD-99C0-8D568BE91BD4}" type="datetimeFigureOut">
              <a:rPr lang="pt-BR" smtClean="0"/>
              <a:pPr/>
              <a:t>11/11/2013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0A2FB9-8CF1-4073-940F-20C67C3EEA1F}" type="slidenum">
              <a:rPr lang="pt-BR" smtClean="0"/>
              <a:pPr/>
              <a:t>‹nº›</a:t>
            </a:fld>
            <a:endParaRPr lang="pt-BR"/>
          </a:p>
        </p:txBody>
      </p:sp>
    </p:spTree>
    <p:extLst>
      <p:ext uri="{BB962C8B-B14F-4D97-AF65-F5344CB8AC3E}">
        <p14:creationId xmlns:p14="http://schemas.microsoft.com/office/powerpoint/2010/main" val="353373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1B4588B-C22F-4ACD-99C0-8D568BE91BD4}" type="datetimeFigureOut">
              <a:rPr lang="pt-BR" smtClean="0"/>
              <a:pPr/>
              <a:t>11/11/2013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0A2FB9-8CF1-4073-940F-20C67C3EEA1F}" type="slidenum">
              <a:rPr lang="pt-BR" smtClean="0"/>
              <a:pPr/>
              <a:t>‹nº›</a:t>
            </a:fld>
            <a:endParaRPr lang="pt-BR"/>
          </a:p>
        </p:txBody>
      </p:sp>
    </p:spTree>
    <p:extLst>
      <p:ext uri="{BB962C8B-B14F-4D97-AF65-F5344CB8AC3E}">
        <p14:creationId xmlns:p14="http://schemas.microsoft.com/office/powerpoint/2010/main" val="409062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1B4588B-C22F-4ACD-99C0-8D568BE91BD4}" type="datetimeFigureOut">
              <a:rPr lang="pt-BR" smtClean="0"/>
              <a:pPr/>
              <a:t>11/11/2013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10A2FB9-8CF1-4073-940F-20C67C3EEA1F}" type="slidenum">
              <a:rPr lang="pt-BR" smtClean="0"/>
              <a:pPr/>
              <a:t>‹nº›</a:t>
            </a:fld>
            <a:endParaRPr lang="pt-BR"/>
          </a:p>
        </p:txBody>
      </p:sp>
    </p:spTree>
    <p:extLst>
      <p:ext uri="{BB962C8B-B14F-4D97-AF65-F5344CB8AC3E}">
        <p14:creationId xmlns:p14="http://schemas.microsoft.com/office/powerpoint/2010/main" val="422198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1B4588B-C22F-4ACD-99C0-8D568BE91BD4}" type="datetimeFigureOut">
              <a:rPr lang="pt-BR" smtClean="0"/>
              <a:pPr/>
              <a:t>11/11/2013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0A2FB9-8CF1-4073-940F-20C67C3EEA1F}" type="slidenum">
              <a:rPr lang="pt-BR" smtClean="0"/>
              <a:pPr/>
              <a:t>‹nº›</a:t>
            </a:fld>
            <a:endParaRPr lang="pt-BR"/>
          </a:p>
        </p:txBody>
      </p:sp>
    </p:spTree>
    <p:extLst>
      <p:ext uri="{BB962C8B-B14F-4D97-AF65-F5344CB8AC3E}">
        <p14:creationId xmlns:p14="http://schemas.microsoft.com/office/powerpoint/2010/main" val="230139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1B4588B-C22F-4ACD-99C0-8D568BE91BD4}" type="datetimeFigureOut">
              <a:rPr lang="pt-BR" smtClean="0"/>
              <a:pPr/>
              <a:t>11/11/2013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10A2FB9-8CF1-4073-940F-20C67C3EEA1F}" type="slidenum">
              <a:rPr lang="pt-BR" smtClean="0"/>
              <a:pPr/>
              <a:t>‹nº›</a:t>
            </a:fld>
            <a:endParaRPr lang="pt-BR"/>
          </a:p>
        </p:txBody>
      </p:sp>
    </p:spTree>
    <p:extLst>
      <p:ext uri="{BB962C8B-B14F-4D97-AF65-F5344CB8AC3E}">
        <p14:creationId xmlns:p14="http://schemas.microsoft.com/office/powerpoint/2010/main" val="323162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1B4588B-C22F-4ACD-99C0-8D568BE91BD4}" type="datetimeFigureOut">
              <a:rPr lang="pt-BR" smtClean="0"/>
              <a:pPr/>
              <a:t>11/11/2013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10A2FB9-8CF1-4073-940F-20C67C3EEA1F}" type="slidenum">
              <a:rPr lang="pt-BR" smtClean="0"/>
              <a:pPr/>
              <a:t>‹nº›</a:t>
            </a:fld>
            <a:endParaRPr lang="pt-BR"/>
          </a:p>
        </p:txBody>
      </p:sp>
    </p:spTree>
    <p:extLst>
      <p:ext uri="{BB962C8B-B14F-4D97-AF65-F5344CB8AC3E}">
        <p14:creationId xmlns:p14="http://schemas.microsoft.com/office/powerpoint/2010/main" val="181345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1B4588B-C22F-4ACD-99C0-8D568BE91BD4}" type="datetimeFigureOut">
              <a:rPr lang="pt-BR" smtClean="0"/>
              <a:pPr/>
              <a:t>11/11/2013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10A2FB9-8CF1-4073-940F-20C67C3EEA1F}" type="slidenum">
              <a:rPr lang="pt-BR" smtClean="0"/>
              <a:pPr/>
              <a:t>‹nº›</a:t>
            </a:fld>
            <a:endParaRPr lang="pt-BR"/>
          </a:p>
        </p:txBody>
      </p:sp>
    </p:spTree>
    <p:extLst>
      <p:ext uri="{BB962C8B-B14F-4D97-AF65-F5344CB8AC3E}">
        <p14:creationId xmlns:p14="http://schemas.microsoft.com/office/powerpoint/2010/main" val="33236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1B4588B-C22F-4ACD-99C0-8D568BE91BD4}" type="datetimeFigureOut">
              <a:rPr lang="pt-BR" smtClean="0"/>
              <a:pPr/>
              <a:t>11/11/2013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0A2FB9-8CF1-4073-940F-20C67C3EEA1F}" type="slidenum">
              <a:rPr lang="pt-BR" smtClean="0"/>
              <a:pPr/>
              <a:t>‹nº›</a:t>
            </a:fld>
            <a:endParaRPr lang="pt-BR"/>
          </a:p>
        </p:txBody>
      </p:sp>
    </p:spTree>
    <p:extLst>
      <p:ext uri="{BB962C8B-B14F-4D97-AF65-F5344CB8AC3E}">
        <p14:creationId xmlns:p14="http://schemas.microsoft.com/office/powerpoint/2010/main" val="491696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1B4588B-C22F-4ACD-99C0-8D568BE91BD4}" type="datetimeFigureOut">
              <a:rPr lang="pt-BR" smtClean="0"/>
              <a:pPr/>
              <a:t>11/11/2013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10A2FB9-8CF1-4073-940F-20C67C3EEA1F}" type="slidenum">
              <a:rPr lang="pt-BR" smtClean="0"/>
              <a:pPr/>
              <a:t>‹nº›</a:t>
            </a:fld>
            <a:endParaRPr lang="pt-BR"/>
          </a:p>
        </p:txBody>
      </p:sp>
    </p:spTree>
    <p:extLst>
      <p:ext uri="{BB962C8B-B14F-4D97-AF65-F5344CB8AC3E}">
        <p14:creationId xmlns:p14="http://schemas.microsoft.com/office/powerpoint/2010/main" val="100179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4588B-C22F-4ACD-99C0-8D568BE91BD4}" type="datetimeFigureOut">
              <a:rPr lang="pt-BR" smtClean="0"/>
              <a:pPr/>
              <a:t>11/11/2013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A2FB9-8CF1-4073-940F-20C67C3EEA1F}" type="slidenum">
              <a:rPr lang="pt-BR" smtClean="0"/>
              <a:pPr/>
              <a:t>‹nº›</a:t>
            </a:fld>
            <a:endParaRPr lang="pt-BR"/>
          </a:p>
        </p:txBody>
      </p:sp>
    </p:spTree>
    <p:extLst>
      <p:ext uri="{BB962C8B-B14F-4D97-AF65-F5344CB8AC3E}">
        <p14:creationId xmlns:p14="http://schemas.microsoft.com/office/powerpoint/2010/main" val="120923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15616" y="4365104"/>
            <a:ext cx="7772400" cy="1470025"/>
          </a:xfrm>
        </p:spPr>
        <p:txBody>
          <a:bodyPr>
            <a:normAutofit/>
          </a:bodyPr>
          <a:lstStyle/>
          <a:p>
            <a:pPr algn="r"/>
            <a:r>
              <a:rPr lang="pt-BR" sz="2400" dirty="0" smtClean="0"/>
              <a:t>Disciplina: LEB1302 - Física para Biologia</a:t>
            </a:r>
            <a:endParaRPr lang="pt-BR" sz="2400" dirty="0"/>
          </a:p>
        </p:txBody>
      </p:sp>
      <p:sp>
        <p:nvSpPr>
          <p:cNvPr id="3" name="Subtítulo 2"/>
          <p:cNvSpPr>
            <a:spLocks noGrp="1"/>
          </p:cNvSpPr>
          <p:nvPr>
            <p:ph type="subTitle" idx="1"/>
          </p:nvPr>
        </p:nvSpPr>
        <p:spPr>
          <a:xfrm>
            <a:off x="1547664" y="1916832"/>
            <a:ext cx="6400800" cy="1752600"/>
          </a:xfrm>
        </p:spPr>
        <p:txBody>
          <a:bodyPr>
            <a:normAutofit/>
          </a:bodyPr>
          <a:lstStyle/>
          <a:p>
            <a:r>
              <a:rPr lang="pt-BR" sz="4800" b="1" dirty="0" smtClean="0">
                <a:solidFill>
                  <a:schemeClr val="tx1"/>
                </a:solidFill>
              </a:rPr>
              <a:t>Ondas Eletromagnéticas e Modelos Atômicos</a:t>
            </a:r>
            <a:endParaRPr lang="pt-BR" sz="4800" b="1" dirty="0">
              <a:solidFill>
                <a:schemeClr val="tx1"/>
              </a:solidFill>
            </a:endParaRPr>
          </a:p>
        </p:txBody>
      </p:sp>
    </p:spTree>
    <p:extLst>
      <p:ext uri="{BB962C8B-B14F-4D97-AF65-F5344CB8AC3E}">
        <p14:creationId xmlns:p14="http://schemas.microsoft.com/office/powerpoint/2010/main" val="2952824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5445224"/>
            <a:ext cx="8229600" cy="1143000"/>
          </a:xfrm>
        </p:spPr>
        <p:txBody>
          <a:bodyPr>
            <a:normAutofit/>
          </a:bodyPr>
          <a:lstStyle/>
          <a:p>
            <a:pPr marL="1344613" indent="-1344613" algn="just"/>
            <a:r>
              <a:rPr lang="pt-BR" sz="2800" dirty="0" smtClean="0"/>
              <a:t>Figura 7. OEM: Campos elétrico e magnético oscilam no espaço e tempo</a:t>
            </a:r>
            <a:endParaRPr lang="pt-BR" sz="2800" dirty="0"/>
          </a:p>
        </p:txBody>
      </p:sp>
      <p:pic>
        <p:nvPicPr>
          <p:cNvPr id="4" name="Espaço Reservado para Conteúdo 3" descr="http://4.bp.blogspot.com/-l6XYcj3PVew/Twn0awIQ1sI/AAAAAAAADL0/cIaRCS-2kj8/s640/LuzEspec+troelectromagn%25C3%25A9tico.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11560" y="1268760"/>
            <a:ext cx="7920880" cy="3892698"/>
          </a:xfrm>
          <a:prstGeom prst="rect">
            <a:avLst/>
          </a:prstGeom>
          <a:noFill/>
          <a:ln>
            <a:noFill/>
          </a:ln>
        </p:spPr>
      </p:pic>
    </p:spTree>
    <p:extLst>
      <p:ext uri="{BB962C8B-B14F-4D97-AF65-F5344CB8AC3E}">
        <p14:creationId xmlns:p14="http://schemas.microsoft.com/office/powerpoint/2010/main" val="2168171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8864" y="5229200"/>
            <a:ext cx="8229600" cy="1143000"/>
          </a:xfrm>
        </p:spPr>
        <p:txBody>
          <a:bodyPr>
            <a:normAutofit/>
          </a:bodyPr>
          <a:lstStyle/>
          <a:p>
            <a:pPr algn="l"/>
            <a:r>
              <a:rPr lang="pt-BR" sz="2800" dirty="0" smtClean="0"/>
              <a:t>Figura 8. Espectro eletromagnético</a:t>
            </a:r>
            <a:endParaRPr lang="pt-BR" sz="2800" dirty="0"/>
          </a:p>
        </p:txBody>
      </p:sp>
      <p:pic>
        <p:nvPicPr>
          <p:cNvPr id="4" name="Espaço Reservado para Conteúdo 3" descr="http://www.sobiologia.com.br/figuras/oitava_serie/ondas5.g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5474" y="1268760"/>
            <a:ext cx="6932910" cy="3985616"/>
          </a:xfrm>
          <a:prstGeom prst="rect">
            <a:avLst/>
          </a:prstGeom>
          <a:noFill/>
          <a:ln>
            <a:noFill/>
          </a:ln>
        </p:spPr>
      </p:pic>
      <p:sp>
        <p:nvSpPr>
          <p:cNvPr id="3" name="Rectangle 1"/>
          <p:cNvSpPr>
            <a:spLocks noChangeArrowheads="1"/>
          </p:cNvSpPr>
          <p:nvPr/>
        </p:nvSpPr>
        <p:spPr bwMode="auto">
          <a:xfrm>
            <a:off x="0" y="159350"/>
            <a:ext cx="20550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600" b="0" i="0" u="none" strike="noStrike" cap="none" normalizeH="0" baseline="0" dirty="0" smtClean="0">
                <a:ln>
                  <a:noFill/>
                </a:ln>
                <a:solidFill>
                  <a:schemeClr val="tx1"/>
                </a:solidFill>
                <a:effectLst/>
                <a:latin typeface="Arial" pitchFamily="34" charset="0"/>
                <a:cs typeface="Arial" pitchFamily="34" charset="0"/>
              </a:rPr>
              <a:t> </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83566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869160"/>
            <a:ext cx="8229600" cy="1143000"/>
          </a:xfrm>
        </p:spPr>
        <p:txBody>
          <a:bodyPr>
            <a:normAutofit/>
          </a:bodyPr>
          <a:lstStyle/>
          <a:p>
            <a:pPr algn="l"/>
            <a:r>
              <a:rPr lang="pt-BR" sz="2800" dirty="0" smtClean="0"/>
              <a:t>Figura </a:t>
            </a:r>
            <a:r>
              <a:rPr lang="pt-BR" sz="2800" dirty="0"/>
              <a:t>9</a:t>
            </a:r>
            <a:r>
              <a:rPr lang="pt-BR" sz="2800" dirty="0" smtClean="0"/>
              <a:t> a. Espectro Solar: decomposição da luz branca</a:t>
            </a:r>
            <a:endParaRPr lang="pt-BR" sz="2800" dirty="0"/>
          </a:p>
        </p:txBody>
      </p:sp>
      <p:pic>
        <p:nvPicPr>
          <p:cNvPr id="4" name="Espaço Reservado para Conteúdo 3" descr="http://4.bp.blogspot.com/-4kayo3no9hg/TyFB_zS9-BI/AAAAAAAADVY/bfmKbTs_c08/s640/Espectrosc%25C3%25B3pioFraunhofferMEU1.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23528" y="1700808"/>
            <a:ext cx="8238264" cy="3089349"/>
          </a:xfrm>
          <a:prstGeom prst="rect">
            <a:avLst/>
          </a:prstGeom>
          <a:noFill/>
          <a:ln>
            <a:noFill/>
          </a:ln>
        </p:spPr>
      </p:pic>
    </p:spTree>
    <p:extLst>
      <p:ext uri="{BB962C8B-B14F-4D97-AF65-F5344CB8AC3E}">
        <p14:creationId xmlns:p14="http://schemas.microsoft.com/office/powerpoint/2010/main" val="4167613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0872" y="5238328"/>
            <a:ext cx="8229600" cy="1143000"/>
          </a:xfrm>
        </p:spPr>
        <p:txBody>
          <a:bodyPr>
            <a:normAutofit/>
          </a:bodyPr>
          <a:lstStyle/>
          <a:p>
            <a:pPr algn="l"/>
            <a:r>
              <a:rPr lang="pt-BR" sz="2800" dirty="0" smtClean="0"/>
              <a:t>Figura </a:t>
            </a:r>
            <a:r>
              <a:rPr lang="pt-BR" sz="2800" dirty="0"/>
              <a:t>9</a:t>
            </a:r>
            <a:r>
              <a:rPr lang="pt-BR" sz="2800" dirty="0" smtClean="0"/>
              <a:t> b. Espectro solar</a:t>
            </a:r>
            <a:endParaRPr lang="pt-BR" sz="2800" dirty="0"/>
          </a:p>
        </p:txBody>
      </p:sp>
      <p:pic>
        <p:nvPicPr>
          <p:cNvPr id="4" name="Espaço Reservado para Conteúdo 3" descr="http://3.bp.blogspot.com/-XWexMS38K_A/TyMGVqLEgRI/AAAAAAAADWI/M5PJQADpVtU/s640/EspectroSolareS%C3%B3dio.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03648" y="1340768"/>
            <a:ext cx="6336704" cy="3892698"/>
          </a:xfrm>
          <a:prstGeom prst="rect">
            <a:avLst/>
          </a:prstGeom>
          <a:noFill/>
          <a:ln>
            <a:noFill/>
          </a:ln>
        </p:spPr>
      </p:pic>
    </p:spTree>
    <p:extLst>
      <p:ext uri="{BB962C8B-B14F-4D97-AF65-F5344CB8AC3E}">
        <p14:creationId xmlns:p14="http://schemas.microsoft.com/office/powerpoint/2010/main" val="2559323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5157192"/>
            <a:ext cx="8640960" cy="1143000"/>
          </a:xfrm>
        </p:spPr>
        <p:txBody>
          <a:bodyPr>
            <a:noAutofit/>
          </a:bodyPr>
          <a:lstStyle/>
          <a:p>
            <a:r>
              <a:rPr lang="pt-BR" sz="2600" dirty="0" smtClean="0"/>
              <a:t/>
            </a:r>
            <a:br>
              <a:rPr lang="pt-BR" sz="2600" dirty="0" smtClean="0"/>
            </a:br>
            <a:r>
              <a:rPr lang="pt-BR" sz="2600" dirty="0"/>
              <a:t/>
            </a:r>
            <a:br>
              <a:rPr lang="pt-BR" sz="2600" dirty="0"/>
            </a:br>
            <a:r>
              <a:rPr lang="pt-BR" sz="2600" dirty="0" smtClean="0"/>
              <a:t>Fig.10. Preocupações com a relação entre temperatura e cor</a:t>
            </a:r>
            <a:br>
              <a:rPr lang="pt-BR" sz="2600" dirty="0" smtClean="0"/>
            </a:br>
            <a:r>
              <a:rPr lang="pt-BR" sz="2600" dirty="0"/>
              <a:t/>
            </a:r>
            <a:br>
              <a:rPr lang="pt-BR" sz="2600" dirty="0"/>
            </a:br>
            <a:endParaRPr lang="pt-BR" sz="2600" dirty="0"/>
          </a:p>
        </p:txBody>
      </p:sp>
      <p:sp>
        <p:nvSpPr>
          <p:cNvPr id="6" name="Espaço Reservado para Texto 5"/>
          <p:cNvSpPr>
            <a:spLocks noGrp="1"/>
          </p:cNvSpPr>
          <p:nvPr>
            <p:ph type="body" idx="1"/>
          </p:nvPr>
        </p:nvSpPr>
        <p:spPr>
          <a:xfrm>
            <a:off x="809086" y="893800"/>
            <a:ext cx="4040188" cy="639762"/>
          </a:xfrm>
        </p:spPr>
        <p:txBody>
          <a:bodyPr/>
          <a:lstStyle/>
          <a:p>
            <a:r>
              <a:rPr lang="pt-BR" dirty="0" smtClean="0"/>
              <a:t>Radiação de cavidade</a:t>
            </a:r>
            <a:endParaRPr lang="pt-BR" dirty="0"/>
          </a:p>
        </p:txBody>
      </p:sp>
      <p:pic>
        <p:nvPicPr>
          <p:cNvPr id="8" name="Espaço Reservado para Conteúdo 7" descr="http://farm9.static.flickr.com/8049/8077303566_39ee6f6ebf.jpg"/>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683568" y="1628800"/>
            <a:ext cx="3168544" cy="3204112"/>
          </a:xfrm>
          <a:prstGeom prst="rect">
            <a:avLst/>
          </a:prstGeom>
          <a:noFill/>
          <a:ln>
            <a:noFill/>
          </a:ln>
        </p:spPr>
      </p:pic>
      <p:sp>
        <p:nvSpPr>
          <p:cNvPr id="7" name="Espaço Reservado para Texto 6"/>
          <p:cNvSpPr>
            <a:spLocks noGrp="1"/>
          </p:cNvSpPr>
          <p:nvPr>
            <p:ph type="body" sz="quarter" idx="3"/>
          </p:nvPr>
        </p:nvSpPr>
        <p:spPr>
          <a:xfrm>
            <a:off x="4572000" y="893800"/>
            <a:ext cx="4041775" cy="639762"/>
          </a:xfrm>
        </p:spPr>
        <p:txBody>
          <a:bodyPr/>
          <a:lstStyle/>
          <a:p>
            <a:r>
              <a:rPr lang="pt-BR" dirty="0" smtClean="0"/>
              <a:t>Do vermelho ao amarelo</a:t>
            </a:r>
            <a:endParaRPr lang="pt-BR" dirty="0"/>
          </a:p>
        </p:txBody>
      </p:sp>
      <p:pic>
        <p:nvPicPr>
          <p:cNvPr id="12" name="Espaço Reservado para Conteúdo 11" descr="http://scottgable.com/blog/wp-content/uploads/2011/11/MG_2415.jpg"/>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067944" y="1628800"/>
            <a:ext cx="4475856" cy="3171230"/>
          </a:xfrm>
          <a:prstGeom prst="rect">
            <a:avLst/>
          </a:prstGeom>
          <a:noFill/>
          <a:ln>
            <a:noFill/>
          </a:ln>
        </p:spPr>
      </p:pic>
    </p:spTree>
    <p:extLst>
      <p:ext uri="{BB962C8B-B14F-4D97-AF65-F5344CB8AC3E}">
        <p14:creationId xmlns:p14="http://schemas.microsoft.com/office/powerpoint/2010/main" val="3370635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528" y="5598368"/>
            <a:ext cx="8229600" cy="1143000"/>
          </a:xfrm>
        </p:spPr>
        <p:txBody>
          <a:bodyPr>
            <a:normAutofit/>
          </a:bodyPr>
          <a:lstStyle/>
          <a:p>
            <a:r>
              <a:rPr lang="pt-BR" sz="2800" dirty="0" smtClean="0"/>
              <a:t>Fig. 11. Dependência entre temperatura e cor</a:t>
            </a:r>
            <a:endParaRPr lang="pt-BR" sz="2800" dirty="0"/>
          </a:p>
        </p:txBody>
      </p:sp>
      <p:sp>
        <p:nvSpPr>
          <p:cNvPr id="3" name="Espaço Reservado para Texto 2"/>
          <p:cNvSpPr>
            <a:spLocks noGrp="1"/>
          </p:cNvSpPr>
          <p:nvPr>
            <p:ph type="body" idx="1"/>
          </p:nvPr>
        </p:nvSpPr>
        <p:spPr>
          <a:xfrm>
            <a:off x="395536" y="836712"/>
            <a:ext cx="4040188" cy="639762"/>
          </a:xfrm>
        </p:spPr>
        <p:txBody>
          <a:bodyPr>
            <a:normAutofit fontScale="92500" lnSpcReduction="20000"/>
          </a:bodyPr>
          <a:lstStyle/>
          <a:p>
            <a:pPr algn="ctr"/>
            <a:r>
              <a:rPr lang="pt-BR" dirty="0" smtClean="0"/>
              <a:t>Antes e depois da radiação de cavidade</a:t>
            </a:r>
            <a:endParaRPr lang="pt-BR" dirty="0"/>
          </a:p>
        </p:txBody>
      </p:sp>
      <p:sp>
        <p:nvSpPr>
          <p:cNvPr id="5" name="Espaço Reservado para Texto 4"/>
          <p:cNvSpPr>
            <a:spLocks noGrp="1"/>
          </p:cNvSpPr>
          <p:nvPr>
            <p:ph type="body" sz="quarter" idx="3"/>
          </p:nvPr>
        </p:nvSpPr>
        <p:spPr>
          <a:xfrm>
            <a:off x="4572000" y="980728"/>
            <a:ext cx="4041775" cy="288031"/>
          </a:xfrm>
        </p:spPr>
        <p:txBody>
          <a:bodyPr>
            <a:noAutofit/>
          </a:bodyPr>
          <a:lstStyle/>
          <a:p>
            <a:pPr algn="ctr"/>
            <a:r>
              <a:rPr lang="pt-BR" sz="2200" dirty="0" smtClean="0"/>
              <a:t>Simulação de um corpo negro</a:t>
            </a:r>
            <a:endParaRPr lang="pt-BR" sz="2200" dirty="0"/>
          </a:p>
        </p:txBody>
      </p:sp>
      <p:pic>
        <p:nvPicPr>
          <p:cNvPr id="12" name="Picture 4" descr="http://apollo.lsc.vsc.edu/classes/met130/notes/chapter2/graphics/bb_schem.free.gif"/>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tretch>
            <a:fillRect/>
          </a:stretch>
        </p:blipFill>
        <p:spPr bwMode="auto">
          <a:xfrm>
            <a:off x="4632321" y="1844824"/>
            <a:ext cx="2219325" cy="3905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mbd.be/quantummechanics/images/black_body_htm_txt_CAVITY.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5130" y="1772816"/>
            <a:ext cx="1943100" cy="145732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descr="http://www.transtutors.com/userfiles/image/Thermal%20Expansion/Black%20body%20radiatio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3933056"/>
            <a:ext cx="1828800" cy="1657350"/>
          </a:xfrm>
          <a:prstGeom prst="rect">
            <a:avLst/>
          </a:prstGeom>
          <a:noFill/>
          <a:ln>
            <a:noFill/>
          </a:ln>
        </p:spPr>
      </p:pic>
      <p:pic>
        <p:nvPicPr>
          <p:cNvPr id="17" name="Espaço Reservado para Conteúdo 16" descr="http://www.if.ufrgs.br/~betz/iq_XX_A/radTerm/figsRT/classRad.png"/>
          <p:cNvPicPr>
            <a:picLocks noGrp="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166564" y="1985964"/>
            <a:ext cx="4621460" cy="3315244"/>
          </a:xfrm>
          <a:prstGeom prst="rect">
            <a:avLst/>
          </a:prstGeom>
          <a:noFill/>
          <a:ln>
            <a:noFill/>
          </a:ln>
        </p:spPr>
      </p:pic>
    </p:spTree>
    <p:extLst>
      <p:ext uri="{BB962C8B-B14F-4D97-AF65-F5344CB8AC3E}">
        <p14:creationId xmlns:p14="http://schemas.microsoft.com/office/powerpoint/2010/main" val="71581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95560"/>
            <a:ext cx="8229600" cy="1143000"/>
          </a:xfrm>
        </p:spPr>
        <p:txBody>
          <a:bodyPr/>
          <a:lstStyle/>
          <a:p>
            <a:pPr marL="342900" lvl="0" indent="-342900">
              <a:spcBef>
                <a:spcPct val="20000"/>
              </a:spcBef>
            </a:pPr>
            <a:r>
              <a:rPr lang="pt-BR" sz="2400" dirty="0">
                <a:solidFill>
                  <a:prstClr val="black"/>
                </a:solidFill>
                <a:ea typeface="+mn-ea"/>
                <a:cs typeface="+mn-cs"/>
              </a:rPr>
              <a:t/>
            </a:r>
            <a:br>
              <a:rPr lang="pt-BR" sz="2400" dirty="0">
                <a:solidFill>
                  <a:prstClr val="black"/>
                </a:solidFill>
                <a:ea typeface="+mn-ea"/>
                <a:cs typeface="+mn-cs"/>
              </a:rPr>
            </a:br>
            <a:endParaRPr lang="pt-BR" dirty="0"/>
          </a:p>
        </p:txBody>
      </p:sp>
      <p:sp>
        <p:nvSpPr>
          <p:cNvPr id="4" name="Espaço Reservado para Conteúdo 3"/>
          <p:cNvSpPr>
            <a:spLocks noGrp="1"/>
          </p:cNvSpPr>
          <p:nvPr>
            <p:ph sz="half" idx="2"/>
          </p:nvPr>
        </p:nvSpPr>
        <p:spPr>
          <a:xfrm>
            <a:off x="3995936" y="1412776"/>
            <a:ext cx="4040188" cy="4599360"/>
          </a:xfrm>
        </p:spPr>
        <p:txBody>
          <a:bodyPr/>
          <a:lstStyle/>
          <a:p>
            <a:pPr lvl="0"/>
            <a:endParaRPr lang="pt-BR" dirty="0">
              <a:solidFill>
                <a:prstClr val="black"/>
              </a:solidFill>
            </a:endParaRPr>
          </a:p>
          <a:p>
            <a:pPr lvl="0"/>
            <a:endParaRPr lang="pt-BR" dirty="0">
              <a:solidFill>
                <a:prstClr val="black"/>
              </a:solidFill>
            </a:endParaRPr>
          </a:p>
          <a:p>
            <a:pPr marL="0" indent="0">
              <a:buNone/>
            </a:pPr>
            <a:endParaRPr lang="pt-BR" dirty="0"/>
          </a:p>
        </p:txBody>
      </p:sp>
      <p:sp>
        <p:nvSpPr>
          <p:cNvPr id="5" name="Espaço Reservado para Texto 4"/>
          <p:cNvSpPr>
            <a:spLocks noGrp="1"/>
          </p:cNvSpPr>
          <p:nvPr>
            <p:ph type="body" sz="quarter" idx="3"/>
          </p:nvPr>
        </p:nvSpPr>
        <p:spPr>
          <a:xfrm>
            <a:off x="323528" y="3573016"/>
            <a:ext cx="8147248" cy="639762"/>
          </a:xfrm>
        </p:spPr>
        <p:txBody>
          <a:bodyPr>
            <a:normAutofit/>
          </a:bodyPr>
          <a:lstStyle/>
          <a:p>
            <a:r>
              <a:rPr lang="pt-BR" sz="1800" b="0" dirty="0" smtClean="0"/>
              <a:t>Fig. 12.Quantização na emissão de radiação: hipótese de Planck</a:t>
            </a:r>
            <a:endParaRPr lang="pt-BR" sz="1800" b="0" dirty="0"/>
          </a:p>
        </p:txBody>
      </p:sp>
      <p:sp>
        <p:nvSpPr>
          <p:cNvPr id="6" name="Espaço Reservado para Conteúdo 5"/>
          <p:cNvSpPr>
            <a:spLocks noGrp="1"/>
          </p:cNvSpPr>
          <p:nvPr>
            <p:ph sz="quarter" idx="4"/>
          </p:nvPr>
        </p:nvSpPr>
        <p:spPr/>
        <p:txBody>
          <a:bodyPr/>
          <a:lstStyle/>
          <a:p>
            <a:endParaRPr lang="pt-BR" dirty="0"/>
          </a:p>
          <a:p>
            <a:pPr lvl="0"/>
            <a:endParaRPr lang="pt-BR" dirty="0">
              <a:solidFill>
                <a:prstClr val="black"/>
              </a:solidFill>
            </a:endParaRPr>
          </a:p>
          <a:p>
            <a:endParaRPr lang="pt-BR" dirty="0"/>
          </a:p>
        </p:txBody>
      </p:sp>
      <p:pic>
        <p:nvPicPr>
          <p:cNvPr id="11" name="Imagem 10" descr="http://s3.amazonaws.com/rapgenius/tumblr_mi54tafMWR1qbtjkwo1_50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50490"/>
            <a:ext cx="4762500" cy="3638550"/>
          </a:xfrm>
          <a:prstGeom prst="rect">
            <a:avLst/>
          </a:prstGeom>
          <a:noFill/>
          <a:ln>
            <a:noFill/>
          </a:ln>
        </p:spPr>
      </p:pic>
      <p:pic>
        <p:nvPicPr>
          <p:cNvPr id="12" name="Imagem 11" descr="http://hyperphysics.phy-astr.gsu.edu/hbase/imgmod/plnck.g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47018"/>
            <a:ext cx="4032448" cy="1095375"/>
          </a:xfrm>
          <a:prstGeom prst="rect">
            <a:avLst/>
          </a:prstGeom>
          <a:noFill/>
          <a:ln>
            <a:noFill/>
          </a:ln>
        </p:spPr>
      </p:pic>
      <p:sp>
        <p:nvSpPr>
          <p:cNvPr id="7" name="CaixaDeTexto 6"/>
          <p:cNvSpPr txBox="1"/>
          <p:nvPr/>
        </p:nvSpPr>
        <p:spPr>
          <a:xfrm>
            <a:off x="359532" y="4725144"/>
            <a:ext cx="8424935" cy="3170099"/>
          </a:xfrm>
          <a:prstGeom prst="rect">
            <a:avLst/>
          </a:prstGeom>
          <a:noFill/>
        </p:spPr>
        <p:txBody>
          <a:bodyPr wrap="square" rtlCol="0">
            <a:spAutoFit/>
          </a:bodyPr>
          <a:lstStyle/>
          <a:p>
            <a:pPr marL="1076325" indent="-1076325" algn="just"/>
            <a:r>
              <a:rPr lang="pt-BR" sz="2000" b="1" dirty="0" smtClean="0"/>
              <a:t>Exercício</a:t>
            </a:r>
            <a:r>
              <a:rPr lang="pt-BR" sz="2000" dirty="0" smtClean="0"/>
              <a:t>: Uma </a:t>
            </a:r>
            <a:r>
              <a:rPr lang="pt-BR" sz="2000" dirty="0"/>
              <a:t>lâmpada ultravioleta emite luz com um comprimento de onda de 400 </a:t>
            </a:r>
            <a:r>
              <a:rPr lang="pt-BR" sz="2000" dirty="0" err="1"/>
              <a:t>nm</a:t>
            </a:r>
            <a:r>
              <a:rPr lang="pt-BR" sz="2000" dirty="0"/>
              <a:t>, com uma potência de 400 W. Uma lâmpada infravermelha emite luz com um comprimento de onda de 700 </a:t>
            </a:r>
            <a:r>
              <a:rPr lang="pt-BR" sz="2000" dirty="0" err="1"/>
              <a:t>nm</a:t>
            </a:r>
            <a:r>
              <a:rPr lang="pt-BR" sz="2000" dirty="0"/>
              <a:t>, também com uma potência de 400 W. (a) Qual das duas lâmpadas emite mais fótons por segundo? (b) Quantos fótons por segundo emite esta lâmpada?</a:t>
            </a:r>
          </a:p>
          <a:p>
            <a:pPr algn="just"/>
            <a:r>
              <a:rPr lang="pt-BR" sz="2000" dirty="0" smtClean="0"/>
              <a:t>                                                                                                                                           </a:t>
            </a:r>
          </a:p>
          <a:p>
            <a:pPr algn="just"/>
            <a:endParaRPr lang="pt-BR" sz="2000" dirty="0"/>
          </a:p>
          <a:p>
            <a:pPr algn="just"/>
            <a:endParaRPr lang="pt-BR" sz="2000" dirty="0" smtClean="0"/>
          </a:p>
          <a:p>
            <a:pPr algn="just"/>
            <a:endParaRPr lang="pt-BR" sz="2000" dirty="0"/>
          </a:p>
        </p:txBody>
      </p:sp>
    </p:spTree>
    <p:extLst>
      <p:ext uri="{BB962C8B-B14F-4D97-AF65-F5344CB8AC3E}">
        <p14:creationId xmlns:p14="http://schemas.microsoft.com/office/powerpoint/2010/main" val="2241769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t>Letra da Música Livros. Autor: Caetano Veloso</a:t>
            </a:r>
            <a:endParaRPr lang="pt-BR" sz="3200" dirty="0"/>
          </a:p>
        </p:txBody>
      </p:sp>
      <p:sp>
        <p:nvSpPr>
          <p:cNvPr id="4" name="Espaço Reservado para Conteúdo 3"/>
          <p:cNvSpPr>
            <a:spLocks noGrp="1"/>
          </p:cNvSpPr>
          <p:nvPr>
            <p:ph sz="half" idx="2"/>
          </p:nvPr>
        </p:nvSpPr>
        <p:spPr>
          <a:xfrm>
            <a:off x="531812" y="1628800"/>
            <a:ext cx="4040188" cy="3951288"/>
          </a:xfrm>
        </p:spPr>
        <p:txBody>
          <a:bodyPr>
            <a:noAutofit/>
          </a:bodyPr>
          <a:lstStyle/>
          <a:p>
            <a:pPr marL="0" indent="0">
              <a:buNone/>
            </a:pPr>
            <a:r>
              <a:rPr lang="pt-BR" sz="1600" dirty="0"/>
              <a:t> </a:t>
            </a:r>
            <a:endParaRPr lang="pt-BR" sz="1600" dirty="0" smtClean="0"/>
          </a:p>
          <a:p>
            <a:r>
              <a:rPr lang="pt-BR" sz="1600" dirty="0" smtClean="0"/>
              <a:t>Tropeçavas </a:t>
            </a:r>
            <a:r>
              <a:rPr lang="pt-BR" sz="1600" dirty="0"/>
              <a:t>nos astros </a:t>
            </a:r>
            <a:r>
              <a:rPr lang="pt-BR" sz="1600" dirty="0" smtClean="0"/>
              <a:t>desastrada</a:t>
            </a:r>
          </a:p>
          <a:p>
            <a:r>
              <a:rPr lang="pt-BR" sz="1600" dirty="0" smtClean="0"/>
              <a:t>Quase </a:t>
            </a:r>
            <a:r>
              <a:rPr lang="pt-BR" sz="1600" dirty="0"/>
              <a:t>não tínhamos livros em </a:t>
            </a:r>
            <a:r>
              <a:rPr lang="pt-BR" sz="1600" dirty="0" smtClean="0"/>
              <a:t>casa</a:t>
            </a:r>
          </a:p>
          <a:p>
            <a:r>
              <a:rPr lang="pt-BR" sz="1600" dirty="0" smtClean="0"/>
              <a:t>E </a:t>
            </a:r>
            <a:r>
              <a:rPr lang="pt-BR" sz="1600" dirty="0"/>
              <a:t>a cidade não tinha </a:t>
            </a:r>
            <a:r>
              <a:rPr lang="pt-BR" sz="1600" dirty="0" smtClean="0"/>
              <a:t>livraria</a:t>
            </a:r>
          </a:p>
          <a:p>
            <a:r>
              <a:rPr lang="pt-BR" sz="1600" dirty="0" smtClean="0"/>
              <a:t>Mas </a:t>
            </a:r>
            <a:r>
              <a:rPr lang="pt-BR" sz="1600" dirty="0"/>
              <a:t>os livros que em nossa vida </a:t>
            </a:r>
            <a:r>
              <a:rPr lang="pt-BR" sz="1600" dirty="0" smtClean="0"/>
              <a:t>entraram</a:t>
            </a:r>
          </a:p>
          <a:p>
            <a:r>
              <a:rPr lang="pt-BR" sz="1600" dirty="0" smtClean="0"/>
              <a:t>São </a:t>
            </a:r>
            <a:r>
              <a:rPr lang="pt-BR" sz="1600" dirty="0"/>
              <a:t>como a radiação de um corpo </a:t>
            </a:r>
            <a:r>
              <a:rPr lang="pt-BR" sz="1600" dirty="0" smtClean="0"/>
              <a:t>negro</a:t>
            </a:r>
          </a:p>
          <a:p>
            <a:r>
              <a:rPr lang="pt-BR" sz="1600" dirty="0" smtClean="0"/>
              <a:t>Apontando </a:t>
            </a:r>
            <a:r>
              <a:rPr lang="pt-BR" sz="1600" dirty="0"/>
              <a:t>pra a expansão do </a:t>
            </a:r>
            <a:r>
              <a:rPr lang="pt-BR" sz="1600" dirty="0" smtClean="0"/>
              <a:t>Universo</a:t>
            </a:r>
          </a:p>
          <a:p>
            <a:r>
              <a:rPr lang="pt-BR" sz="1600" dirty="0" smtClean="0"/>
              <a:t>Porque </a:t>
            </a:r>
            <a:r>
              <a:rPr lang="pt-BR" sz="1600" dirty="0"/>
              <a:t>a frase, o conceito, o enredo, o verso(E, sem dúvida, sobretudo o verso</a:t>
            </a:r>
            <a:r>
              <a:rPr lang="pt-BR" sz="1600" dirty="0" smtClean="0"/>
              <a:t>)</a:t>
            </a:r>
          </a:p>
          <a:p>
            <a:r>
              <a:rPr lang="pt-BR" sz="1600" dirty="0" smtClean="0"/>
              <a:t>É </a:t>
            </a:r>
            <a:r>
              <a:rPr lang="pt-BR" sz="1600" dirty="0"/>
              <a:t>o que pode lançar mundos no mundo. </a:t>
            </a:r>
            <a:endParaRPr lang="pt-BR" sz="1600" dirty="0" smtClean="0"/>
          </a:p>
          <a:p>
            <a:r>
              <a:rPr lang="pt-BR" sz="1600" dirty="0" smtClean="0"/>
              <a:t>Tropeçavas </a:t>
            </a:r>
            <a:r>
              <a:rPr lang="pt-BR" sz="1600" dirty="0"/>
              <a:t>nos astros </a:t>
            </a:r>
            <a:r>
              <a:rPr lang="pt-BR" sz="1600" dirty="0" smtClean="0"/>
              <a:t>desastrada</a:t>
            </a:r>
          </a:p>
          <a:p>
            <a:r>
              <a:rPr lang="pt-BR" sz="1600" dirty="0" smtClean="0"/>
              <a:t>Sem </a:t>
            </a:r>
            <a:r>
              <a:rPr lang="pt-BR" sz="1600" dirty="0"/>
              <a:t>saber que a ventura e a </a:t>
            </a:r>
            <a:r>
              <a:rPr lang="pt-BR" sz="1600" dirty="0" smtClean="0"/>
              <a:t>desventura</a:t>
            </a:r>
          </a:p>
          <a:p>
            <a:r>
              <a:rPr lang="pt-BR" sz="1600" dirty="0" smtClean="0"/>
              <a:t>Dessa </a:t>
            </a:r>
            <a:r>
              <a:rPr lang="pt-BR" sz="1600" dirty="0"/>
              <a:t>estrada que vai do nada ao </a:t>
            </a:r>
            <a:r>
              <a:rPr lang="pt-BR" sz="1600" dirty="0" smtClean="0"/>
              <a:t>nada</a:t>
            </a:r>
          </a:p>
          <a:p>
            <a:r>
              <a:rPr lang="pt-BR" sz="1600" dirty="0" smtClean="0"/>
              <a:t>São </a:t>
            </a:r>
            <a:r>
              <a:rPr lang="pt-BR" sz="1600" dirty="0"/>
              <a:t>livros e o luar contra a cultura. </a:t>
            </a:r>
            <a:endParaRPr lang="pt-BR" sz="1600" dirty="0" smtClean="0"/>
          </a:p>
          <a:p>
            <a:r>
              <a:rPr lang="pt-BR" sz="1600" dirty="0" smtClean="0"/>
              <a:t>Os </a:t>
            </a:r>
            <a:r>
              <a:rPr lang="pt-BR" sz="1600" dirty="0"/>
              <a:t>livros são objetos </a:t>
            </a:r>
            <a:r>
              <a:rPr lang="pt-BR" sz="1600" dirty="0" smtClean="0"/>
              <a:t>transcendentes</a:t>
            </a:r>
            <a:endParaRPr lang="pt-BR" sz="1600" dirty="0"/>
          </a:p>
        </p:txBody>
      </p:sp>
      <p:sp>
        <p:nvSpPr>
          <p:cNvPr id="6" name="Espaço Reservado para Conteúdo 5"/>
          <p:cNvSpPr>
            <a:spLocks noGrp="1"/>
          </p:cNvSpPr>
          <p:nvPr>
            <p:ph sz="quarter" idx="4"/>
          </p:nvPr>
        </p:nvSpPr>
        <p:spPr>
          <a:xfrm>
            <a:off x="4572000" y="1924292"/>
            <a:ext cx="4041775" cy="3951288"/>
          </a:xfrm>
        </p:spPr>
        <p:txBody>
          <a:bodyPr>
            <a:normAutofit/>
          </a:bodyPr>
          <a:lstStyle/>
          <a:p>
            <a:r>
              <a:rPr lang="pt-BR" sz="1600" dirty="0" smtClean="0"/>
              <a:t>Mas </a:t>
            </a:r>
            <a:r>
              <a:rPr lang="pt-BR" sz="1600" dirty="0"/>
              <a:t>podemos amá-los do amor </a:t>
            </a:r>
            <a:r>
              <a:rPr lang="pt-BR" sz="1600" dirty="0" smtClean="0"/>
              <a:t>táctil</a:t>
            </a:r>
          </a:p>
          <a:p>
            <a:r>
              <a:rPr lang="pt-BR" sz="1600" dirty="0" smtClean="0"/>
              <a:t>Que </a:t>
            </a:r>
            <a:r>
              <a:rPr lang="pt-BR" sz="1600" dirty="0"/>
              <a:t>votamos aos maços de </a:t>
            </a:r>
            <a:r>
              <a:rPr lang="pt-BR" sz="1600" dirty="0" smtClean="0"/>
              <a:t>cigarro</a:t>
            </a:r>
          </a:p>
          <a:p>
            <a:r>
              <a:rPr lang="pt-BR" sz="1600" dirty="0" smtClean="0"/>
              <a:t>Domá-los</a:t>
            </a:r>
            <a:r>
              <a:rPr lang="pt-BR" sz="1600" dirty="0"/>
              <a:t>, cultivá-los em aquários</a:t>
            </a:r>
            <a:r>
              <a:rPr lang="pt-BR" sz="1600" dirty="0" smtClean="0"/>
              <a:t>,</a:t>
            </a:r>
          </a:p>
          <a:p>
            <a:r>
              <a:rPr lang="pt-BR" sz="1600" dirty="0" smtClean="0"/>
              <a:t>Em </a:t>
            </a:r>
            <a:r>
              <a:rPr lang="pt-BR" sz="1600" dirty="0"/>
              <a:t>estantes, gaiolas, em </a:t>
            </a:r>
            <a:r>
              <a:rPr lang="pt-BR" sz="1600" dirty="0" smtClean="0"/>
              <a:t>fogueiras</a:t>
            </a:r>
          </a:p>
          <a:p>
            <a:r>
              <a:rPr lang="pt-BR" sz="1600" dirty="0" smtClean="0"/>
              <a:t>Ou </a:t>
            </a:r>
            <a:r>
              <a:rPr lang="pt-BR" sz="1600" dirty="0"/>
              <a:t>lançá-los pra fora das janelas(Talvez isso nos livre de lançarmo-nos</a:t>
            </a:r>
            <a:r>
              <a:rPr lang="pt-BR" sz="1600" dirty="0" smtClean="0"/>
              <a:t>)</a:t>
            </a:r>
          </a:p>
          <a:p>
            <a:r>
              <a:rPr lang="pt-BR" sz="1600" dirty="0" smtClean="0"/>
              <a:t>Ou </a:t>
            </a:r>
            <a:r>
              <a:rPr lang="pt-BR" sz="1600" dirty="0"/>
              <a:t>­ o que é muito pior ­ por </a:t>
            </a:r>
            <a:r>
              <a:rPr lang="pt-BR" sz="1600" dirty="0" smtClean="0"/>
              <a:t>odiarmo-los</a:t>
            </a:r>
          </a:p>
          <a:p>
            <a:r>
              <a:rPr lang="pt-BR" sz="1600" dirty="0" smtClean="0"/>
              <a:t>Podemos </a:t>
            </a:r>
            <a:r>
              <a:rPr lang="pt-BR" sz="1600" dirty="0"/>
              <a:t>simplesmente escrever um: </a:t>
            </a:r>
            <a:endParaRPr lang="pt-BR" sz="1600" dirty="0" smtClean="0"/>
          </a:p>
          <a:p>
            <a:r>
              <a:rPr lang="pt-BR" sz="1600" dirty="0" smtClean="0"/>
              <a:t>Encher </a:t>
            </a:r>
            <a:r>
              <a:rPr lang="pt-BR" sz="1600" dirty="0"/>
              <a:t>de vãs palavras muitas </a:t>
            </a:r>
            <a:r>
              <a:rPr lang="pt-BR" sz="1600" dirty="0" smtClean="0"/>
              <a:t>páginas</a:t>
            </a:r>
          </a:p>
          <a:p>
            <a:r>
              <a:rPr lang="pt-BR" sz="1600" dirty="0" smtClean="0"/>
              <a:t>E </a:t>
            </a:r>
            <a:r>
              <a:rPr lang="pt-BR" sz="1600" dirty="0"/>
              <a:t>de mais confusão as prateleiras</a:t>
            </a:r>
            <a:r>
              <a:rPr lang="pt-BR" sz="1600" dirty="0" smtClean="0"/>
              <a:t>.</a:t>
            </a:r>
          </a:p>
          <a:p>
            <a:r>
              <a:rPr lang="pt-BR" sz="1600" dirty="0" smtClean="0"/>
              <a:t>Tropeçavas </a:t>
            </a:r>
            <a:r>
              <a:rPr lang="pt-BR" sz="1600" dirty="0"/>
              <a:t>nos astros </a:t>
            </a:r>
            <a:r>
              <a:rPr lang="pt-BR" sz="1600" dirty="0" smtClean="0"/>
              <a:t>desastrada</a:t>
            </a:r>
          </a:p>
          <a:p>
            <a:r>
              <a:rPr lang="pt-BR" sz="1600" dirty="0" smtClean="0"/>
              <a:t>Mas </a:t>
            </a:r>
            <a:r>
              <a:rPr lang="pt-BR" sz="1600" dirty="0"/>
              <a:t>pra mim foste a estrela entre as estrelas</a:t>
            </a:r>
          </a:p>
        </p:txBody>
      </p:sp>
    </p:spTree>
    <p:extLst>
      <p:ext uri="{BB962C8B-B14F-4D97-AF65-F5344CB8AC3E}">
        <p14:creationId xmlns:p14="http://schemas.microsoft.com/office/powerpoint/2010/main" val="4014282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5310336"/>
            <a:ext cx="8820472" cy="1143000"/>
          </a:xfrm>
        </p:spPr>
        <p:txBody>
          <a:bodyPr>
            <a:normAutofit/>
          </a:bodyPr>
          <a:lstStyle/>
          <a:p>
            <a:pPr algn="l"/>
            <a:r>
              <a:rPr lang="pt-BR" sz="2400" dirty="0" smtClean="0"/>
              <a:t>Fig. 13. Lei do deslocamento de Wien e radiação emitida pelo Sol</a:t>
            </a:r>
            <a:endParaRPr lang="pt-BR" sz="2400" dirty="0"/>
          </a:p>
        </p:txBody>
      </p:sp>
      <p:sp>
        <p:nvSpPr>
          <p:cNvPr id="3" name="Espaço Reservado para Texto 2"/>
          <p:cNvSpPr>
            <a:spLocks noGrp="1"/>
          </p:cNvSpPr>
          <p:nvPr>
            <p:ph type="body" idx="1"/>
          </p:nvPr>
        </p:nvSpPr>
        <p:spPr>
          <a:xfrm>
            <a:off x="457200" y="1031057"/>
            <a:ext cx="4040188" cy="639762"/>
          </a:xfrm>
        </p:spPr>
        <p:txBody>
          <a:bodyPr>
            <a:noAutofit/>
          </a:bodyPr>
          <a:lstStyle/>
          <a:p>
            <a:pPr algn="ctr"/>
            <a:r>
              <a:rPr lang="pt-BR" sz="2000" dirty="0" smtClean="0"/>
              <a:t>À medida que a temperatura aumenta os máximos deslocam-se para comprimentos de onda menores</a:t>
            </a:r>
            <a:endParaRPr lang="pt-BR" sz="2000" dirty="0"/>
          </a:p>
        </p:txBody>
      </p:sp>
      <p:pic>
        <p:nvPicPr>
          <p:cNvPr id="12" name="Espaço Reservado para Conteúdo 11" descr="http://crv.educacao.mg.gov.br/sistema_crv/banco_objetos_crv/%7B40101E20-54FD-4963-88FE-346970AC9C41%7D_FIG8.jpg"/>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57200" y="1645386"/>
            <a:ext cx="4040188" cy="3871846"/>
          </a:xfrm>
          <a:prstGeom prst="rect">
            <a:avLst/>
          </a:prstGeom>
          <a:noFill/>
          <a:ln>
            <a:noFill/>
          </a:ln>
        </p:spPr>
      </p:pic>
      <p:sp>
        <p:nvSpPr>
          <p:cNvPr id="5" name="Espaço Reservado para Texto 4"/>
          <p:cNvSpPr>
            <a:spLocks noGrp="1"/>
          </p:cNvSpPr>
          <p:nvPr>
            <p:ph type="body" sz="quarter" idx="3"/>
          </p:nvPr>
        </p:nvSpPr>
        <p:spPr>
          <a:xfrm>
            <a:off x="4572000" y="836712"/>
            <a:ext cx="4041775" cy="639762"/>
          </a:xfrm>
        </p:spPr>
        <p:txBody>
          <a:bodyPr>
            <a:noAutofit/>
          </a:bodyPr>
          <a:lstStyle/>
          <a:p>
            <a:pPr algn="ctr"/>
            <a:r>
              <a:rPr lang="pt-BR" sz="2000" dirty="0" smtClean="0"/>
              <a:t>A radiação no topo da atmosfera, ao nível do mar e do corpo negro à 5900K</a:t>
            </a:r>
            <a:endParaRPr lang="pt-BR" sz="2000" dirty="0"/>
          </a:p>
        </p:txBody>
      </p:sp>
      <p:pic>
        <p:nvPicPr>
          <p:cNvPr id="8" name="Espaço Reservado para Conteúdo 7" descr="http://www.geocities.ws/kawakami_enc/Irradia.jpg"/>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645025" y="2078396"/>
            <a:ext cx="4041775" cy="3005825"/>
          </a:xfrm>
          <a:prstGeom prst="rect">
            <a:avLst/>
          </a:prstGeom>
          <a:noFill/>
          <a:ln>
            <a:noFill/>
          </a:ln>
        </p:spPr>
      </p:pic>
    </p:spTree>
    <p:extLst>
      <p:ext uri="{BB962C8B-B14F-4D97-AF65-F5344CB8AC3E}">
        <p14:creationId xmlns:p14="http://schemas.microsoft.com/office/powerpoint/2010/main" val="2111531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797152"/>
            <a:ext cx="8892480" cy="1143000"/>
          </a:xfrm>
        </p:spPr>
        <p:txBody>
          <a:bodyPr>
            <a:noAutofit/>
          </a:bodyPr>
          <a:lstStyle/>
          <a:p>
            <a:r>
              <a:rPr lang="pt-BR" sz="2000" dirty="0" smtClean="0"/>
              <a:t>Fig. 14. Observações à partir da equação de Planck para o máximo de emitância </a:t>
            </a:r>
            <a:endParaRPr lang="pt-BR" sz="2000" dirty="0"/>
          </a:p>
        </p:txBody>
      </p:sp>
      <p:sp>
        <p:nvSpPr>
          <p:cNvPr id="3" name="Espaço Reservado para Texto 2"/>
          <p:cNvSpPr>
            <a:spLocks noGrp="1"/>
          </p:cNvSpPr>
          <p:nvPr>
            <p:ph type="body" idx="1"/>
          </p:nvPr>
        </p:nvSpPr>
        <p:spPr/>
        <p:txBody>
          <a:bodyPr>
            <a:noAutofit/>
          </a:bodyPr>
          <a:lstStyle/>
          <a:p>
            <a:pPr algn="ctr"/>
            <a:r>
              <a:rPr lang="pt-BR" dirty="0" smtClean="0"/>
              <a:t>O deslocamento dos máximos emitidos e a relação entre o máximo emitido e a temperatura</a:t>
            </a:r>
            <a:endParaRPr lang="pt-BR" dirty="0"/>
          </a:p>
        </p:txBody>
      </p:sp>
      <p:pic>
        <p:nvPicPr>
          <p:cNvPr id="7" name="Espaço Reservado para Conteúdo 6" descr="http://www.ecse.rpi.edu/~schubert/Light-Emitting-Diodes-dot-org/chap18/F18-02%20Planck%20black%20body.jpg"/>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57200" y="2543383"/>
            <a:ext cx="4040188" cy="2253769"/>
          </a:xfrm>
          <a:prstGeom prst="rect">
            <a:avLst/>
          </a:prstGeom>
          <a:noFill/>
          <a:ln>
            <a:noFill/>
          </a:ln>
        </p:spPr>
      </p:pic>
      <p:sp>
        <p:nvSpPr>
          <p:cNvPr id="5" name="Espaço Reservado para Texto 4"/>
          <p:cNvSpPr>
            <a:spLocks noGrp="1"/>
          </p:cNvSpPr>
          <p:nvPr>
            <p:ph type="body" sz="quarter" idx="3"/>
          </p:nvPr>
        </p:nvSpPr>
        <p:spPr>
          <a:xfrm>
            <a:off x="4645025" y="1124744"/>
            <a:ext cx="4041775" cy="639762"/>
          </a:xfrm>
        </p:spPr>
        <p:txBody>
          <a:bodyPr>
            <a:noAutofit/>
          </a:bodyPr>
          <a:lstStyle/>
          <a:p>
            <a:pPr algn="ctr"/>
            <a:r>
              <a:rPr lang="pt-BR" dirty="0" smtClean="0"/>
              <a:t>Lei de Wien: o ponto de máximo..</a:t>
            </a:r>
            <a:endParaRPr lang="pt-BR" dirty="0"/>
          </a:p>
        </p:txBody>
      </p:sp>
      <p:pic>
        <p:nvPicPr>
          <p:cNvPr id="8" name="Espaço Reservado para Conteúdo 7" descr="http://hyperphysics.phy-astr.gsu.edu/hbase/imgmod/wien.gif"/>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645025" y="2357022"/>
            <a:ext cx="4041775" cy="2400396"/>
          </a:xfrm>
          <a:prstGeom prst="rect">
            <a:avLst/>
          </a:prstGeom>
          <a:noFill/>
          <a:ln>
            <a:noFill/>
          </a:ln>
        </p:spPr>
      </p:pic>
    </p:spTree>
    <p:extLst>
      <p:ext uri="{BB962C8B-B14F-4D97-AF65-F5344CB8AC3E}">
        <p14:creationId xmlns:p14="http://schemas.microsoft.com/office/powerpoint/2010/main" val="959160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869160"/>
            <a:ext cx="8229600" cy="1143000"/>
          </a:xfrm>
        </p:spPr>
        <p:txBody>
          <a:bodyPr>
            <a:normAutofit/>
          </a:bodyPr>
          <a:lstStyle/>
          <a:p>
            <a:pPr algn="l"/>
            <a:r>
              <a:rPr lang="pt-BR" sz="2800" dirty="0" smtClean="0"/>
              <a:t>Figura 1. Diagrama ilustrando características das ondas</a:t>
            </a:r>
            <a:endParaRPr lang="pt-BR" sz="2800" dirty="0"/>
          </a:p>
        </p:txBody>
      </p:sp>
      <p:pic>
        <p:nvPicPr>
          <p:cNvPr id="4" name="Espaço Reservado para Conteúdo 3" descr="http://www.guia.heu.nom.br/images/OndaComprimento.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27584" y="1268760"/>
            <a:ext cx="7488832" cy="2884586"/>
          </a:xfrm>
          <a:prstGeom prst="rect">
            <a:avLst/>
          </a:prstGeom>
          <a:noFill/>
          <a:ln>
            <a:noFill/>
          </a:ln>
        </p:spPr>
      </p:pic>
    </p:spTree>
    <p:extLst>
      <p:ext uri="{BB962C8B-B14F-4D97-AF65-F5344CB8AC3E}">
        <p14:creationId xmlns:p14="http://schemas.microsoft.com/office/powerpoint/2010/main" val="3560225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smtClean="0"/>
              <a:t>Lei de Stefan-Boltzmann: a integral da área...</a:t>
            </a:r>
            <a:endParaRPr lang="pt-BR" b="1" dirty="0"/>
          </a:p>
        </p:txBody>
      </p:sp>
      <p:sp>
        <p:nvSpPr>
          <p:cNvPr id="3" name="Espaço Reservado para Texto 2"/>
          <p:cNvSpPr>
            <a:spLocks noGrp="1"/>
          </p:cNvSpPr>
          <p:nvPr>
            <p:ph type="body" idx="1"/>
          </p:nvPr>
        </p:nvSpPr>
        <p:spPr>
          <a:xfrm>
            <a:off x="323528" y="2204864"/>
            <a:ext cx="4040188" cy="639762"/>
          </a:xfrm>
        </p:spPr>
        <p:txBody>
          <a:bodyPr/>
          <a:lstStyle/>
          <a:p>
            <a:pPr algn="ctr"/>
            <a:r>
              <a:rPr lang="pt-BR" dirty="0" smtClean="0"/>
              <a:t>Lei de </a:t>
            </a:r>
            <a:r>
              <a:rPr lang="pt-BR" dirty="0"/>
              <a:t>S</a:t>
            </a:r>
            <a:r>
              <a:rPr lang="pt-BR" dirty="0" smtClean="0"/>
              <a:t>tefan-Boltzmann</a:t>
            </a:r>
            <a:endParaRPr lang="pt-BR" dirty="0"/>
          </a:p>
        </p:txBody>
      </p:sp>
      <p:pic>
        <p:nvPicPr>
          <p:cNvPr id="7" name="Espaço Reservado para Conteúdo 6" descr="http://hyperphysics.phy-astr.gsu.edu/hbase/thermo/imgheat/stef1.gif"/>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166563" y="2996953"/>
            <a:ext cx="5112000" cy="2376000"/>
          </a:xfrm>
          <a:prstGeom prst="rect">
            <a:avLst/>
          </a:prstGeom>
          <a:noFill/>
          <a:ln>
            <a:noFill/>
          </a:ln>
        </p:spPr>
      </p:pic>
      <p:sp>
        <p:nvSpPr>
          <p:cNvPr id="5" name="Espaço Reservado para Texto 4"/>
          <p:cNvSpPr>
            <a:spLocks noGrp="1"/>
          </p:cNvSpPr>
          <p:nvPr>
            <p:ph type="body" sz="quarter" idx="3"/>
          </p:nvPr>
        </p:nvSpPr>
        <p:spPr>
          <a:xfrm>
            <a:off x="4932040" y="2420888"/>
            <a:ext cx="4041775" cy="639762"/>
          </a:xfrm>
        </p:spPr>
        <p:txBody>
          <a:bodyPr>
            <a:normAutofit fontScale="92500" lnSpcReduction="20000"/>
          </a:bodyPr>
          <a:lstStyle/>
          <a:p>
            <a:pPr algn="ctr"/>
            <a:r>
              <a:rPr lang="pt-BR" dirty="0" smtClean="0"/>
              <a:t>A mesma lei para corpos não negros</a:t>
            </a:r>
            <a:endParaRPr lang="pt-BR" dirty="0"/>
          </a:p>
        </p:txBody>
      </p:sp>
      <p:pic>
        <p:nvPicPr>
          <p:cNvPr id="8" name="Espaço Reservado para Conteúdo 7" descr="P = \epsilon \cdot \sigma \cdot A \cdot T^4"/>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5868144" y="3717032"/>
            <a:ext cx="2340000" cy="720000"/>
          </a:xfrm>
          <a:prstGeom prst="rect">
            <a:avLst/>
          </a:prstGeom>
          <a:noFill/>
          <a:ln>
            <a:noFill/>
          </a:ln>
        </p:spPr>
      </p:pic>
    </p:spTree>
    <p:extLst>
      <p:ext uri="{BB962C8B-B14F-4D97-AF65-F5344CB8AC3E}">
        <p14:creationId xmlns:p14="http://schemas.microsoft.com/office/powerpoint/2010/main" val="3146173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97152"/>
            <a:ext cx="8229600" cy="1642194"/>
          </a:xfrm>
        </p:spPr>
        <p:txBody>
          <a:bodyPr>
            <a:normAutofit/>
          </a:bodyPr>
          <a:lstStyle/>
          <a:p>
            <a:pPr algn="l"/>
            <a:r>
              <a:rPr lang="pt-BR" sz="2800" dirty="0" smtClean="0"/>
              <a:t>Fig. 15. Modelo atômico “Pudim de ameixas”</a:t>
            </a:r>
            <a:br>
              <a:rPr lang="pt-BR" sz="2800" dirty="0" smtClean="0"/>
            </a:br>
            <a:endParaRPr lang="pt-BR" sz="2800" dirty="0"/>
          </a:p>
        </p:txBody>
      </p:sp>
      <p:pic>
        <p:nvPicPr>
          <p:cNvPr id="3" name="Imagem 2" descr="http://4.bp.blogspot.com/-4Ni9V14u27o/TxCggC-qL-I/AAAAAAAADPs/eqwj7KHfBZ8/s640/AtomoModeloThomsonMEU.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268760"/>
            <a:ext cx="6912768" cy="3456386"/>
          </a:xfrm>
          <a:prstGeom prst="rect">
            <a:avLst/>
          </a:prstGeom>
          <a:noFill/>
          <a:ln>
            <a:noFill/>
          </a:ln>
        </p:spPr>
      </p:pic>
    </p:spTree>
    <p:extLst>
      <p:ext uri="{BB962C8B-B14F-4D97-AF65-F5344CB8AC3E}">
        <p14:creationId xmlns:p14="http://schemas.microsoft.com/office/powerpoint/2010/main" val="1418238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5301208"/>
            <a:ext cx="8229600" cy="1143000"/>
          </a:xfrm>
        </p:spPr>
        <p:txBody>
          <a:bodyPr>
            <a:normAutofit/>
          </a:bodyPr>
          <a:lstStyle/>
          <a:p>
            <a:r>
              <a:rPr lang="pt-BR" sz="2000" dirty="0" smtClean="0"/>
              <a:t>Fig. 16. Experimento para verificar o Modelo Atômico “pudim de ameixas”</a:t>
            </a:r>
            <a:endParaRPr lang="pt-BR" sz="2000" dirty="0"/>
          </a:p>
        </p:txBody>
      </p:sp>
      <p:pic>
        <p:nvPicPr>
          <p:cNvPr id="4" name="Espaço Reservado para Conteúdo 3" descr="http://1.bp.blogspot.com/-W2o6BOBpSjU/TxDMTVSsoRI/AAAAAAAADQs/ngYjrG_g7D8/s640/AtomoExperi%25C3%25AAnciaRutherfordMEU1.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132856"/>
            <a:ext cx="7488832" cy="3172618"/>
          </a:xfrm>
          <a:prstGeom prst="rect">
            <a:avLst/>
          </a:prstGeom>
          <a:noFill/>
          <a:ln>
            <a:noFill/>
          </a:ln>
        </p:spPr>
      </p:pic>
    </p:spTree>
    <p:extLst>
      <p:ext uri="{BB962C8B-B14F-4D97-AF65-F5344CB8AC3E}">
        <p14:creationId xmlns:p14="http://schemas.microsoft.com/office/powerpoint/2010/main" val="2019750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797152"/>
            <a:ext cx="8229600" cy="1143000"/>
          </a:xfrm>
        </p:spPr>
        <p:txBody>
          <a:bodyPr>
            <a:noAutofit/>
          </a:bodyPr>
          <a:lstStyle/>
          <a:p>
            <a:pPr algn="just"/>
            <a:r>
              <a:rPr lang="pt-BR" sz="2000" dirty="0" smtClean="0"/>
              <a:t>Fig. 17. Modelo “Planetário” do Átomo  “Se você destruir um átomo, encontrará dentro dele um sol com planetas girando em torno. Quando este átomo abrir sua boca, sairá um fogo capaz de reduzir o mundo a cinzas” Al </a:t>
            </a:r>
            <a:r>
              <a:rPr lang="pt-BR" sz="2000" dirty="0" err="1" smtClean="0"/>
              <a:t>Rhuni</a:t>
            </a:r>
            <a:r>
              <a:rPr lang="pt-BR" sz="2000" dirty="0" smtClean="0"/>
              <a:t>, ordem dos </a:t>
            </a:r>
            <a:r>
              <a:rPr lang="pt-BR" sz="2000" dirty="0" err="1"/>
              <a:t>d</a:t>
            </a:r>
            <a:r>
              <a:rPr lang="pt-BR" sz="2000" dirty="0" err="1" smtClean="0"/>
              <a:t>erviches</a:t>
            </a:r>
            <a:r>
              <a:rPr lang="pt-BR" sz="2000" dirty="0" smtClean="0"/>
              <a:t> vagantes</a:t>
            </a:r>
            <a:endParaRPr lang="pt-BR" sz="2000" dirty="0"/>
          </a:p>
        </p:txBody>
      </p:sp>
      <p:pic>
        <p:nvPicPr>
          <p:cNvPr id="4" name="Espaço Reservado para Conteúdo 3" descr="http://1.bp.blogspot.com/-u0klfA_drlk/TxDdvFO2fQI/AAAAAAAADQ0/21q9BrJGGEg/s1600/AtomoModeloBohr1.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88640"/>
            <a:ext cx="4210050" cy="4210050"/>
          </a:xfrm>
          <a:prstGeom prst="rect">
            <a:avLst/>
          </a:prstGeom>
          <a:noFill/>
          <a:ln>
            <a:noFill/>
          </a:ln>
        </p:spPr>
      </p:pic>
    </p:spTree>
    <p:extLst>
      <p:ext uri="{BB962C8B-B14F-4D97-AF65-F5344CB8AC3E}">
        <p14:creationId xmlns:p14="http://schemas.microsoft.com/office/powerpoint/2010/main" val="2122035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5085184"/>
            <a:ext cx="8229600" cy="1143000"/>
          </a:xfrm>
        </p:spPr>
        <p:txBody>
          <a:bodyPr>
            <a:normAutofit/>
          </a:bodyPr>
          <a:lstStyle/>
          <a:p>
            <a:pPr algn="l"/>
            <a:r>
              <a:rPr lang="pt-BR" sz="2800" dirty="0" smtClean="0"/>
              <a:t>Fig. 18. Átomo de Bohr</a:t>
            </a:r>
            <a:endParaRPr lang="pt-BR" sz="2800" dirty="0"/>
          </a:p>
        </p:txBody>
      </p:sp>
      <p:pic>
        <p:nvPicPr>
          <p:cNvPr id="4" name="Espaço Reservado para Conteúdo 3" descr="http://3.bp.blogspot.com/-K0pGfPy_Y4Q/TybTOS1Tq9I/AAAAAAAADXo/6kKqmSEsubI/s640/EspectroscopiaAbsor%C3%A7%C3%A3oeEmiss%C3%A3oEnergiaMEU.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412776"/>
            <a:ext cx="7488832" cy="3748682"/>
          </a:xfrm>
          <a:prstGeom prst="rect">
            <a:avLst/>
          </a:prstGeom>
          <a:noFill/>
          <a:ln>
            <a:noFill/>
          </a:ln>
        </p:spPr>
      </p:pic>
    </p:spTree>
    <p:extLst>
      <p:ext uri="{BB962C8B-B14F-4D97-AF65-F5344CB8AC3E}">
        <p14:creationId xmlns:p14="http://schemas.microsoft.com/office/powerpoint/2010/main" val="739661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 modelo de Bohr para o átomo de hidrogênio (1913)</a:t>
            </a:r>
            <a:endParaRPr lang="pt-BR" dirty="0"/>
          </a:p>
        </p:txBody>
      </p:sp>
      <mc:AlternateContent xmlns:mc="http://schemas.openxmlformats.org/markup-compatibility/2006">
        <mc:Choice xmlns:a14="http://schemas.microsoft.com/office/drawing/2010/main" Requires="a14">
          <p:sp>
            <p:nvSpPr>
              <p:cNvPr id="3" name="Espaço Reservado para Conteúdo 2"/>
              <p:cNvSpPr>
                <a:spLocks noGrp="1"/>
              </p:cNvSpPr>
              <p:nvPr>
                <p:ph idx="1"/>
              </p:nvPr>
            </p:nvSpPr>
            <p:spPr/>
            <p:txBody>
              <a:bodyPr/>
              <a:lstStyle/>
              <a:p>
                <a:r>
                  <a:rPr lang="pt-BR" dirty="0" smtClean="0"/>
                  <a:t>Primeiro postulado: um elétron pode girar em torno de seu núcleo indefinidamente , sem irradiar energia, desde que sua órbita contenha um número inteiro de comprimento de onda de </a:t>
                </a:r>
                <a:r>
                  <a:rPr lang="pt-BR" dirty="0" err="1" smtClean="0"/>
                  <a:t>de</a:t>
                </a:r>
                <a:r>
                  <a:rPr lang="pt-BR" dirty="0" smtClean="0"/>
                  <a:t> Broglie (natureza ondulatória do elétron). Em termos de energia a órbita é definida por: </a:t>
                </a:r>
                <a14:m>
                  <m:oMath xmlns:m="http://schemas.openxmlformats.org/officeDocument/2006/math">
                    <m:sSub>
                      <m:sSubPr>
                        <m:ctrlPr>
                          <a:rPr lang="pt-BR" i="1"/>
                        </m:ctrlPr>
                      </m:sSubPr>
                      <m:e>
                        <m:r>
                          <a:rPr lang="pt-BR" i="1"/>
                          <m:t>𝐸</m:t>
                        </m:r>
                      </m:e>
                      <m:sub>
                        <m:r>
                          <a:rPr lang="pt-BR" i="1"/>
                          <m:t>𝑛</m:t>
                        </m:r>
                      </m:sub>
                    </m:sSub>
                    <m:r>
                      <a:rPr lang="pt-BR" i="1"/>
                      <m:t>=−</m:t>
                    </m:r>
                    <m:f>
                      <m:fPr>
                        <m:ctrlPr>
                          <a:rPr lang="pt-BR" i="1"/>
                        </m:ctrlPr>
                      </m:fPr>
                      <m:num>
                        <m:r>
                          <a:rPr lang="pt-BR" i="1"/>
                          <m:t>13,6</m:t>
                        </m:r>
                      </m:num>
                      <m:den>
                        <m:sSup>
                          <m:sSupPr>
                            <m:ctrlPr>
                              <a:rPr lang="pt-BR" i="1"/>
                            </m:ctrlPr>
                          </m:sSupPr>
                          <m:e>
                            <m:r>
                              <a:rPr lang="pt-BR" i="1"/>
                              <m:t>𝑛</m:t>
                            </m:r>
                          </m:e>
                          <m:sup>
                            <m:r>
                              <a:rPr lang="pt-BR" i="1"/>
                              <m:t>2</m:t>
                            </m:r>
                          </m:sup>
                        </m:sSup>
                      </m:den>
                    </m:f>
                    <m:r>
                      <a:rPr lang="pt-BR" i="1"/>
                      <m:t> </m:t>
                    </m:r>
                    <m:r>
                      <a:rPr lang="pt-BR" i="1"/>
                      <m:t>𝑒𝑉</m:t>
                    </m:r>
                  </m:oMath>
                </a14:m>
                <a:r>
                  <a:rPr lang="pt-BR" dirty="0" smtClean="0"/>
                  <a:t>, n=1,2,3,... </a:t>
                </a:r>
              </a:p>
              <a:p>
                <a:endParaRPr lang="pt-BR" dirty="0"/>
              </a:p>
              <a:p>
                <a:endParaRPr lang="pt-BR" dirty="0"/>
              </a:p>
              <a:p>
                <a:endParaRPr lang="pt-BR" dirty="0"/>
              </a:p>
            </p:txBody>
          </p:sp>
        </mc:Choice>
        <mc:Fallback>
          <p:sp>
            <p:nvSpPr>
              <p:cNvPr id="3" name="Espaço Reservado para Conteúdo 2"/>
              <p:cNvSpPr>
                <a:spLocks noGrp="1" noRot="1" noChangeAspect="1" noMove="1" noResize="1" noEditPoints="1" noAdjustHandles="1" noChangeArrowheads="1" noChangeShapeType="1" noTextEdit="1"/>
              </p:cNvSpPr>
              <p:nvPr>
                <p:ph idx="1"/>
              </p:nvPr>
            </p:nvSpPr>
            <p:spPr>
              <a:blipFill rotWithShape="1">
                <a:blip r:embed="rId2"/>
                <a:stretch>
                  <a:fillRect l="-1630" t="-1752" r="-1630"/>
                </a:stretch>
              </a:blipFill>
            </p:spPr>
            <p:txBody>
              <a:bodyPr/>
              <a:lstStyle/>
              <a:p>
                <a:r>
                  <a:rPr lang="pt-BR">
                    <a:noFill/>
                  </a:rPr>
                  <a:t> </a:t>
                </a:r>
              </a:p>
            </p:txBody>
          </p:sp>
        </mc:Fallback>
      </mc:AlternateContent>
    </p:spTree>
    <p:extLst>
      <p:ext uri="{BB962C8B-B14F-4D97-AF65-F5344CB8AC3E}">
        <p14:creationId xmlns:p14="http://schemas.microsoft.com/office/powerpoint/2010/main" val="148469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 modelo de Bohr para o átomo de hidrogênio (cont.)</a:t>
            </a:r>
            <a:endParaRPr lang="pt-BR" dirty="0"/>
          </a:p>
        </p:txBody>
      </p:sp>
      <mc:AlternateContent xmlns:mc="http://schemas.openxmlformats.org/markup-compatibility/2006">
        <mc:Choice xmlns:a14="http://schemas.microsoft.com/office/drawing/2010/main" Requires="a14">
          <p:sp>
            <p:nvSpPr>
              <p:cNvPr id="3" name="Espaço Reservado para Conteúdo 2"/>
              <p:cNvSpPr>
                <a:spLocks noGrp="1"/>
              </p:cNvSpPr>
              <p:nvPr>
                <p:ph idx="1"/>
              </p:nvPr>
            </p:nvSpPr>
            <p:spPr/>
            <p:txBody>
              <a:bodyPr/>
              <a:lstStyle/>
              <a:p>
                <a14:m>
                  <m:oMath xmlns:m="http://schemas.openxmlformats.org/officeDocument/2006/math">
                    <m:sSub>
                      <m:sSubPr>
                        <m:ctrlPr>
                          <a:rPr lang="pt-BR" i="1"/>
                        </m:ctrlPr>
                      </m:sSubPr>
                      <m:e>
                        <m:r>
                          <a:rPr lang="pt-BR" i="1"/>
                          <m:t>𝐸</m:t>
                        </m:r>
                      </m:e>
                      <m:sub>
                        <m:r>
                          <a:rPr lang="pt-BR" i="1"/>
                          <m:t>1</m:t>
                        </m:r>
                      </m:sub>
                    </m:sSub>
                  </m:oMath>
                </a14:m>
                <a:r>
                  <a:rPr lang="pt-BR" dirty="0" smtClean="0"/>
                  <a:t>é o menor nível de energia: estado fundamental; </a:t>
                </a:r>
                <a14:m>
                  <m:oMath xmlns:m="http://schemas.openxmlformats.org/officeDocument/2006/math">
                    <m:sSub>
                      <m:sSubPr>
                        <m:ctrlPr>
                          <a:rPr lang="pt-BR" i="1"/>
                        </m:ctrlPr>
                      </m:sSubPr>
                      <m:e>
                        <m:r>
                          <a:rPr lang="pt-BR" i="1"/>
                          <m:t>𝐸</m:t>
                        </m:r>
                      </m:e>
                      <m:sub>
                        <m:r>
                          <a:rPr lang="pt-BR" i="1"/>
                          <m:t>2</m:t>
                        </m:r>
                      </m:sub>
                    </m:sSub>
                  </m:oMath>
                </a14:m>
                <a:r>
                  <a:rPr lang="pt-BR" dirty="0" smtClean="0"/>
                  <a:t>, </a:t>
                </a:r>
                <a14:m>
                  <m:oMath xmlns:m="http://schemas.openxmlformats.org/officeDocument/2006/math">
                    <m:sSub>
                      <m:sSubPr>
                        <m:ctrlPr>
                          <a:rPr lang="pt-BR" i="1"/>
                        </m:ctrlPr>
                      </m:sSubPr>
                      <m:e>
                        <m:r>
                          <a:rPr lang="pt-BR" i="1"/>
                          <m:t>𝐸</m:t>
                        </m:r>
                      </m:e>
                      <m:sub>
                        <m:r>
                          <a:rPr lang="pt-BR" i="1"/>
                          <m:t>3</m:t>
                        </m:r>
                      </m:sub>
                    </m:sSub>
                  </m:oMath>
                </a14:m>
                <a:r>
                  <a:rPr lang="pt-BR" dirty="0" smtClean="0"/>
                  <a:t>, ...são os estados excitados. As energias são negativas: o elétron não possui energia suficiente para escapar do átomo;</a:t>
                </a:r>
              </a:p>
              <a:p>
                <a:r>
                  <a:rPr lang="pt-BR" dirty="0" smtClean="0"/>
                  <a:t>Segundo postulado: a REM é emitida ou absorvida quando o elétron faz uma transição de uma órbita estacionária à outra.</a:t>
                </a:r>
                <a:endParaRPr lang="pt-BR" dirty="0"/>
              </a:p>
            </p:txBody>
          </p:sp>
        </mc:Choice>
        <mc:Fallback>
          <p:sp>
            <p:nvSpPr>
              <p:cNvPr id="3" name="Espaço Reservado para Conteúdo 2"/>
              <p:cNvSpPr>
                <a:spLocks noGrp="1" noRot="1" noChangeAspect="1" noMove="1" noResize="1" noEditPoints="1" noAdjustHandles="1" noChangeArrowheads="1" noChangeShapeType="1" noTextEdit="1"/>
              </p:cNvSpPr>
              <p:nvPr>
                <p:ph idx="1"/>
              </p:nvPr>
            </p:nvSpPr>
            <p:spPr>
              <a:blipFill rotWithShape="1">
                <a:blip r:embed="rId2"/>
                <a:stretch>
                  <a:fillRect l="-1630" t="-1617" r="-2000"/>
                </a:stretch>
              </a:blipFill>
            </p:spPr>
            <p:txBody>
              <a:bodyPr/>
              <a:lstStyle/>
              <a:p>
                <a:r>
                  <a:rPr lang="pt-BR">
                    <a:noFill/>
                  </a:rPr>
                  <a:t> </a:t>
                </a:r>
              </a:p>
            </p:txBody>
          </p:sp>
        </mc:Fallback>
      </mc:AlternateContent>
    </p:spTree>
    <p:extLst>
      <p:ext uri="{BB962C8B-B14F-4D97-AF65-F5344CB8AC3E}">
        <p14:creationId xmlns:p14="http://schemas.microsoft.com/office/powerpoint/2010/main" val="2486709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Equações que descrevem a radiação emitida ou absorvida:</a:t>
            </a:r>
            <a:endParaRPr lang="pt-BR" dirty="0"/>
          </a:p>
        </p:txBody>
      </p:sp>
      <mc:AlternateContent xmlns:mc="http://schemas.openxmlformats.org/markup-compatibility/2006">
        <mc:Choice xmlns:a14="http://schemas.microsoft.com/office/drawing/2010/main" Requires="a14">
          <p:sp>
            <p:nvSpPr>
              <p:cNvPr id="3" name="Espaço Reservado para Conteúdo 2"/>
              <p:cNvSpPr>
                <a:spLocks noGrp="1"/>
              </p:cNvSpPr>
              <p:nvPr>
                <p:ph idx="1"/>
              </p:nvPr>
            </p:nvSpPr>
            <p:spPr/>
            <p:txBody>
              <a:bodyPr>
                <a:normAutofit fontScale="85000" lnSpcReduction="20000"/>
              </a:bodyPr>
              <a:lstStyle/>
              <a:p>
                <a:r>
                  <a:rPr lang="pt-BR" dirty="0"/>
                  <a:t>Energia </a:t>
                </a:r>
                <a:r>
                  <a:rPr lang="pt-BR" baseline="-25000" dirty="0"/>
                  <a:t>inicial</a:t>
                </a:r>
                <a:r>
                  <a:rPr lang="pt-BR" dirty="0"/>
                  <a:t>  - Energia </a:t>
                </a:r>
                <a:r>
                  <a:rPr lang="pt-BR" baseline="-25000" dirty="0"/>
                  <a:t>final</a:t>
                </a:r>
                <a:r>
                  <a:rPr lang="pt-BR" dirty="0"/>
                  <a:t> = Energia do fóton</a:t>
                </a:r>
              </a:p>
              <a:p>
                <a:r>
                  <a:rPr lang="pt-BR" dirty="0"/>
                  <a:t>Energia </a:t>
                </a:r>
                <a:r>
                  <a:rPr lang="pt-BR" baseline="-25000" dirty="0"/>
                  <a:t>inicial</a:t>
                </a:r>
                <a:r>
                  <a:rPr lang="pt-BR" dirty="0"/>
                  <a:t>: </a:t>
                </a:r>
                <a14:m>
                  <m:oMath xmlns:m="http://schemas.openxmlformats.org/officeDocument/2006/math">
                    <m:r>
                      <a:rPr lang="pt-BR" i="1"/>
                      <m:t> </m:t>
                    </m:r>
                    <m:sSub>
                      <m:sSubPr>
                        <m:ctrlPr>
                          <a:rPr lang="pt-BR" i="1"/>
                        </m:ctrlPr>
                      </m:sSubPr>
                      <m:e>
                        <m:r>
                          <a:rPr lang="pt-BR" i="1"/>
                          <m:t>𝐸</m:t>
                        </m:r>
                      </m:e>
                      <m:sub>
                        <m:r>
                          <a:rPr lang="pt-BR" i="1"/>
                          <m:t>𝑖</m:t>
                        </m:r>
                        <m:r>
                          <a:rPr lang="pt-BR" i="1"/>
                          <m:t> </m:t>
                        </m:r>
                      </m:sub>
                    </m:sSub>
                    <m:r>
                      <a:rPr lang="pt-BR" i="1"/>
                      <m:t>=</m:t>
                    </m:r>
                  </m:oMath>
                </a14:m>
                <a:r>
                  <a:rPr lang="pt-BR" dirty="0"/>
                  <a:t> </a:t>
                </a:r>
                <a14:m>
                  <m:oMath xmlns:m="http://schemas.openxmlformats.org/officeDocument/2006/math">
                    <m:r>
                      <a:rPr lang="pt-BR" i="1"/>
                      <m:t>−</m:t>
                    </m:r>
                    <m:f>
                      <m:fPr>
                        <m:ctrlPr>
                          <a:rPr lang="pt-BR" i="1"/>
                        </m:ctrlPr>
                      </m:fPr>
                      <m:num>
                        <m:r>
                          <a:rPr lang="pt-BR" i="1"/>
                          <m:t>13,6</m:t>
                        </m:r>
                      </m:num>
                      <m:den>
                        <m:sSubSup>
                          <m:sSubSupPr>
                            <m:ctrlPr>
                              <a:rPr lang="pt-BR" i="1"/>
                            </m:ctrlPr>
                          </m:sSubSupPr>
                          <m:e>
                            <m:r>
                              <a:rPr lang="pt-BR" i="1"/>
                              <m:t>𝑛</m:t>
                            </m:r>
                          </m:e>
                          <m:sub>
                            <m:r>
                              <a:rPr lang="pt-BR" i="1"/>
                              <m:t>𝑖</m:t>
                            </m:r>
                          </m:sub>
                          <m:sup>
                            <m:r>
                              <a:rPr lang="pt-BR" i="1"/>
                              <m:t>2</m:t>
                            </m:r>
                          </m:sup>
                        </m:sSubSup>
                      </m:den>
                    </m:f>
                    <m:r>
                      <a:rPr lang="pt-BR" i="1"/>
                      <m:t> </m:t>
                    </m:r>
                    <m:r>
                      <a:rPr lang="pt-BR" i="1"/>
                      <m:t>𝑒𝑉</m:t>
                    </m:r>
                  </m:oMath>
                </a14:m>
                <a:endParaRPr lang="pt-BR" dirty="0"/>
              </a:p>
              <a:p>
                <a:r>
                  <a:rPr lang="pt-BR" dirty="0"/>
                  <a:t>Energia </a:t>
                </a:r>
                <a:r>
                  <a:rPr lang="pt-BR" baseline="-25000" dirty="0"/>
                  <a:t>final : </a:t>
                </a:r>
                <a:r>
                  <a:rPr lang="pt-BR" dirty="0"/>
                  <a:t>   </a:t>
                </a:r>
                <a14:m>
                  <m:oMath xmlns:m="http://schemas.openxmlformats.org/officeDocument/2006/math">
                    <m:sSub>
                      <m:sSubPr>
                        <m:ctrlPr>
                          <a:rPr lang="pt-BR" i="1"/>
                        </m:ctrlPr>
                      </m:sSubPr>
                      <m:e>
                        <m:r>
                          <a:rPr lang="pt-BR" i="1"/>
                          <m:t>𝐸</m:t>
                        </m:r>
                      </m:e>
                      <m:sub>
                        <m:r>
                          <a:rPr lang="pt-BR" i="1"/>
                          <m:t>𝑓</m:t>
                        </m:r>
                        <m:r>
                          <a:rPr lang="pt-BR" i="1"/>
                          <m:t> </m:t>
                        </m:r>
                      </m:sub>
                    </m:sSub>
                    <m:r>
                      <a:rPr lang="pt-BR" i="1"/>
                      <m:t>=</m:t>
                    </m:r>
                  </m:oMath>
                </a14:m>
                <a:r>
                  <a:rPr lang="pt-BR" dirty="0"/>
                  <a:t> </a:t>
                </a:r>
                <a14:m>
                  <m:oMath xmlns:m="http://schemas.openxmlformats.org/officeDocument/2006/math">
                    <m:r>
                      <a:rPr lang="pt-BR" i="1"/>
                      <m:t>−</m:t>
                    </m:r>
                    <m:f>
                      <m:fPr>
                        <m:ctrlPr>
                          <a:rPr lang="pt-BR" i="1"/>
                        </m:ctrlPr>
                      </m:fPr>
                      <m:num>
                        <m:r>
                          <a:rPr lang="pt-BR" i="1"/>
                          <m:t>13,6</m:t>
                        </m:r>
                      </m:num>
                      <m:den>
                        <m:sSubSup>
                          <m:sSubSupPr>
                            <m:ctrlPr>
                              <a:rPr lang="pt-BR" i="1"/>
                            </m:ctrlPr>
                          </m:sSubSupPr>
                          <m:e>
                            <m:r>
                              <a:rPr lang="pt-BR" i="1"/>
                              <m:t>𝑛</m:t>
                            </m:r>
                          </m:e>
                          <m:sub>
                            <m:r>
                              <a:rPr lang="pt-BR" i="1"/>
                              <m:t>𝑓</m:t>
                            </m:r>
                          </m:sub>
                          <m:sup>
                            <m:r>
                              <a:rPr lang="pt-BR" i="1"/>
                              <m:t>2</m:t>
                            </m:r>
                          </m:sup>
                        </m:sSubSup>
                      </m:den>
                    </m:f>
                    <m:r>
                      <a:rPr lang="pt-BR" i="1"/>
                      <m:t> </m:t>
                    </m:r>
                    <m:r>
                      <a:rPr lang="pt-BR" i="1"/>
                      <m:t>𝑒𝑉</m:t>
                    </m:r>
                  </m:oMath>
                </a14:m>
                <a:endParaRPr lang="pt-BR" dirty="0"/>
              </a:p>
              <a:p>
                <a:r>
                  <a:rPr lang="pt-BR" dirty="0"/>
                  <a:t>Se </a:t>
                </a:r>
                <a14:m>
                  <m:oMath xmlns:m="http://schemas.openxmlformats.org/officeDocument/2006/math">
                    <m:r>
                      <a:rPr lang="pt-BR" i="1"/>
                      <m:t> </m:t>
                    </m:r>
                    <m:sSub>
                      <m:sSubPr>
                        <m:ctrlPr>
                          <a:rPr lang="pt-BR" i="1"/>
                        </m:ctrlPr>
                      </m:sSubPr>
                      <m:e>
                        <m:r>
                          <a:rPr lang="pt-BR" i="1"/>
                          <m:t>𝐸</m:t>
                        </m:r>
                      </m:e>
                      <m:sub>
                        <m:r>
                          <a:rPr lang="pt-BR" i="1"/>
                          <m:t>𝑖</m:t>
                        </m:r>
                      </m:sub>
                    </m:sSub>
                    <m:r>
                      <a:rPr lang="pt-BR" i="1"/>
                      <m:t>&gt;</m:t>
                    </m:r>
                    <m:sSub>
                      <m:sSubPr>
                        <m:ctrlPr>
                          <a:rPr lang="pt-BR" i="1"/>
                        </m:ctrlPr>
                      </m:sSubPr>
                      <m:e>
                        <m:r>
                          <a:rPr lang="pt-BR" i="1"/>
                          <m:t>𝐸</m:t>
                        </m:r>
                      </m:e>
                      <m:sub>
                        <m:r>
                          <a:rPr lang="pt-BR" i="1"/>
                          <m:t>𝑓</m:t>
                        </m:r>
                      </m:sub>
                    </m:sSub>
                    <m:r>
                      <a:rPr lang="pt-BR" i="1"/>
                      <m:t> :</m:t>
                    </m:r>
                    <m:r>
                      <a:rPr lang="pt-BR" i="1"/>
                      <m:t>𝑒𝑚𝑖𝑠𝑠</m:t>
                    </m:r>
                    <m:r>
                      <a:rPr lang="pt-BR" i="1"/>
                      <m:t>ã</m:t>
                    </m:r>
                    <m:r>
                      <a:rPr lang="pt-BR" i="1"/>
                      <m:t>𝑜</m:t>
                    </m:r>
                    <m:r>
                      <a:rPr lang="pt-BR" i="1"/>
                      <m:t> </m:t>
                    </m:r>
                    <m:r>
                      <a:rPr lang="pt-BR" i="1"/>
                      <m:t>𝑑𝑒</m:t>
                    </m:r>
                    <m:r>
                      <a:rPr lang="pt-BR" i="1"/>
                      <m:t> </m:t>
                    </m:r>
                    <m:r>
                      <a:rPr lang="pt-BR" i="1"/>
                      <m:t>𝑓</m:t>
                    </m:r>
                    <m:r>
                      <a:rPr lang="pt-BR" i="1"/>
                      <m:t>ó</m:t>
                    </m:r>
                    <m:r>
                      <a:rPr lang="pt-BR" i="1"/>
                      <m:t>𝑡𝑜𝑛</m:t>
                    </m:r>
                  </m:oMath>
                </a14:m>
                <a:r>
                  <a:rPr lang="pt-BR" dirty="0"/>
                  <a:t>;</a:t>
                </a:r>
              </a:p>
              <a:p>
                <a:r>
                  <a:rPr lang="pt-BR" dirty="0"/>
                  <a:t>Se </a:t>
                </a:r>
                <a14:m>
                  <m:oMath xmlns:m="http://schemas.openxmlformats.org/officeDocument/2006/math">
                    <m:r>
                      <a:rPr lang="pt-BR" i="1"/>
                      <m:t> </m:t>
                    </m:r>
                    <m:sSub>
                      <m:sSubPr>
                        <m:ctrlPr>
                          <a:rPr lang="pt-BR" i="1"/>
                        </m:ctrlPr>
                      </m:sSubPr>
                      <m:e>
                        <m:r>
                          <a:rPr lang="pt-BR" i="1"/>
                          <m:t>𝐸</m:t>
                        </m:r>
                      </m:e>
                      <m:sub>
                        <m:r>
                          <a:rPr lang="pt-BR" i="1"/>
                          <m:t>𝑖</m:t>
                        </m:r>
                      </m:sub>
                    </m:sSub>
                    <m:r>
                      <a:rPr lang="pt-BR" i="1"/>
                      <m:t>&lt;</m:t>
                    </m:r>
                    <m:sSub>
                      <m:sSubPr>
                        <m:ctrlPr>
                          <a:rPr lang="pt-BR" i="1"/>
                        </m:ctrlPr>
                      </m:sSubPr>
                      <m:e>
                        <m:r>
                          <a:rPr lang="pt-BR" i="1"/>
                          <m:t>𝐸</m:t>
                        </m:r>
                      </m:e>
                      <m:sub>
                        <m:r>
                          <a:rPr lang="pt-BR" i="1"/>
                          <m:t>𝑓</m:t>
                        </m:r>
                      </m:sub>
                    </m:sSub>
                    <m:r>
                      <a:rPr lang="pt-BR" i="1"/>
                      <m:t> :</m:t>
                    </m:r>
                    <m:r>
                      <a:rPr lang="pt-BR" i="1"/>
                      <m:t>𝑎𝑏𝑠𝑜𝑟</m:t>
                    </m:r>
                    <m:r>
                      <a:rPr lang="pt-BR" i="1"/>
                      <m:t>çã</m:t>
                    </m:r>
                    <m:r>
                      <a:rPr lang="pt-BR" i="1"/>
                      <m:t>𝑜</m:t>
                    </m:r>
                    <m:r>
                      <a:rPr lang="pt-BR" i="1"/>
                      <m:t> </m:t>
                    </m:r>
                    <m:r>
                      <a:rPr lang="pt-BR" i="1"/>
                      <m:t>𝑑𝑒</m:t>
                    </m:r>
                    <m:r>
                      <a:rPr lang="pt-BR" i="1"/>
                      <m:t> </m:t>
                    </m:r>
                    <m:r>
                      <a:rPr lang="pt-BR" i="1"/>
                      <m:t>𝑓</m:t>
                    </m:r>
                    <m:r>
                      <a:rPr lang="pt-BR" i="1"/>
                      <m:t>ó</m:t>
                    </m:r>
                    <m:r>
                      <a:rPr lang="pt-BR" i="1"/>
                      <m:t>𝑡𝑜𝑛</m:t>
                    </m:r>
                  </m:oMath>
                </a14:m>
                <a:r>
                  <a:rPr lang="pt-BR" dirty="0"/>
                  <a:t> . </a:t>
                </a:r>
              </a:p>
              <a:p>
                <a:r>
                  <a:rPr lang="pt-BR" dirty="0"/>
                  <a:t>Energia do fóton = </a:t>
                </a:r>
                <a:r>
                  <a:rPr lang="pt-BR" dirty="0" err="1"/>
                  <a:t>hf</a:t>
                </a:r>
                <a:endParaRPr lang="pt-BR" dirty="0"/>
              </a:p>
              <a:p>
                <a14:m>
                  <m:oMath xmlns:m="http://schemas.openxmlformats.org/officeDocument/2006/math">
                    <m:sSub>
                      <m:sSubPr>
                        <m:ctrlPr>
                          <a:rPr lang="pt-BR" i="1"/>
                        </m:ctrlPr>
                      </m:sSubPr>
                      <m:e>
                        <m:r>
                          <a:rPr lang="pt-BR" i="1"/>
                          <m:t>𝐸</m:t>
                        </m:r>
                      </m:e>
                      <m:sub>
                        <m:r>
                          <a:rPr lang="pt-BR" i="1"/>
                          <m:t>𝑖</m:t>
                        </m:r>
                      </m:sub>
                    </m:sSub>
                    <m:r>
                      <a:rPr lang="pt-BR" i="1"/>
                      <m:t>−</m:t>
                    </m:r>
                    <m:sSub>
                      <m:sSubPr>
                        <m:ctrlPr>
                          <a:rPr lang="pt-BR" i="1"/>
                        </m:ctrlPr>
                      </m:sSubPr>
                      <m:e>
                        <m:r>
                          <a:rPr lang="pt-BR" i="1"/>
                          <m:t>𝐸</m:t>
                        </m:r>
                      </m:e>
                      <m:sub>
                        <m:r>
                          <a:rPr lang="pt-BR" i="1"/>
                          <m:t>𝑓</m:t>
                        </m:r>
                      </m:sub>
                    </m:sSub>
                    <m:r>
                      <a:rPr lang="pt-BR" i="1"/>
                      <m:t>=13,6 </m:t>
                    </m:r>
                    <m:d>
                      <m:dPr>
                        <m:ctrlPr>
                          <a:rPr lang="pt-BR" i="1"/>
                        </m:ctrlPr>
                      </m:dPr>
                      <m:e>
                        <m:f>
                          <m:fPr>
                            <m:ctrlPr>
                              <a:rPr lang="pt-BR" i="1"/>
                            </m:ctrlPr>
                          </m:fPr>
                          <m:num>
                            <m:r>
                              <a:rPr lang="pt-BR" i="1"/>
                              <m:t>1</m:t>
                            </m:r>
                          </m:num>
                          <m:den>
                            <m:sSubSup>
                              <m:sSubSupPr>
                                <m:ctrlPr>
                                  <a:rPr lang="pt-BR" i="1"/>
                                </m:ctrlPr>
                              </m:sSubSupPr>
                              <m:e>
                                <m:r>
                                  <a:rPr lang="pt-BR" i="1"/>
                                  <m:t>𝑛</m:t>
                                </m:r>
                              </m:e>
                              <m:sub>
                                <m:r>
                                  <a:rPr lang="pt-BR" i="1"/>
                                  <m:t>𝑓</m:t>
                                </m:r>
                              </m:sub>
                              <m:sup>
                                <m:r>
                                  <a:rPr lang="pt-BR" i="1"/>
                                  <m:t>2</m:t>
                                </m:r>
                              </m:sup>
                            </m:sSubSup>
                          </m:den>
                        </m:f>
                        <m:r>
                          <a:rPr lang="pt-BR" i="1"/>
                          <m:t> − </m:t>
                        </m:r>
                        <m:box>
                          <m:boxPr>
                            <m:ctrlPr>
                              <a:rPr lang="pt-BR" i="1"/>
                            </m:ctrlPr>
                          </m:boxPr>
                          <m:e>
                            <m:argPr>
                              <m:argSz m:val="-1"/>
                            </m:argPr>
                            <m:f>
                              <m:fPr>
                                <m:ctrlPr>
                                  <a:rPr lang="pt-BR" i="1"/>
                                </m:ctrlPr>
                              </m:fPr>
                              <m:num>
                                <m:r>
                                  <a:rPr lang="pt-BR" i="1"/>
                                  <m:t>1</m:t>
                                </m:r>
                              </m:num>
                              <m:den>
                                <m:sSubSup>
                                  <m:sSubSupPr>
                                    <m:ctrlPr>
                                      <a:rPr lang="pt-BR" i="1"/>
                                    </m:ctrlPr>
                                  </m:sSubSupPr>
                                  <m:e>
                                    <m:r>
                                      <a:rPr lang="pt-BR" i="1"/>
                                      <m:t>𝑛</m:t>
                                    </m:r>
                                  </m:e>
                                  <m:sub>
                                    <m:r>
                                      <a:rPr lang="pt-BR" i="1"/>
                                      <m:t>𝑖</m:t>
                                    </m:r>
                                  </m:sub>
                                  <m:sup>
                                    <m:r>
                                      <a:rPr lang="pt-BR" i="1"/>
                                      <m:t>2</m:t>
                                    </m:r>
                                  </m:sup>
                                </m:sSubSup>
                              </m:den>
                            </m:f>
                          </m:e>
                        </m:box>
                      </m:e>
                    </m:d>
                    <m:r>
                      <a:rPr lang="pt-BR" i="1"/>
                      <m:t> =</m:t>
                    </m:r>
                    <m:r>
                      <a:rPr lang="pt-BR" i="1"/>
                      <m:t>h𝑓</m:t>
                    </m:r>
                    <m:r>
                      <a:rPr lang="pt-BR" i="1"/>
                      <m:t> </m:t>
                    </m:r>
                    <m:d>
                      <m:dPr>
                        <m:ctrlPr>
                          <a:rPr lang="pt-BR" i="1"/>
                        </m:ctrlPr>
                      </m:dPr>
                      <m:e>
                        <m:r>
                          <a:rPr lang="pt-BR" i="1"/>
                          <m:t>𝑒𝑉</m:t>
                        </m:r>
                      </m:e>
                    </m:d>
                  </m:oMath>
                </a14:m>
                <a:endParaRPr lang="pt-BR" dirty="0"/>
              </a:p>
              <a:p>
                <a:endParaRPr lang="pt-BR" dirty="0"/>
              </a:p>
            </p:txBody>
          </p:sp>
        </mc:Choice>
        <mc:Fallback>
          <p:sp>
            <p:nvSpPr>
              <p:cNvPr id="3" name="Espaço Reservado para Conteúdo 2"/>
              <p:cNvSpPr>
                <a:spLocks noGrp="1" noRot="1" noChangeAspect="1" noMove="1" noResize="1" noEditPoints="1" noAdjustHandles="1" noChangeArrowheads="1" noChangeShapeType="1" noTextEdit="1"/>
              </p:cNvSpPr>
              <p:nvPr>
                <p:ph idx="1"/>
              </p:nvPr>
            </p:nvSpPr>
            <p:spPr>
              <a:blipFill rotWithShape="1">
                <a:blip r:embed="rId2"/>
                <a:stretch>
                  <a:fillRect l="-1185" t="-2695"/>
                </a:stretch>
              </a:blipFill>
            </p:spPr>
            <p:txBody>
              <a:bodyPr/>
              <a:lstStyle/>
              <a:p>
                <a:r>
                  <a:rPr lang="pt-BR">
                    <a:noFill/>
                  </a:rPr>
                  <a:t> </a:t>
                </a:r>
              </a:p>
            </p:txBody>
          </p:sp>
        </mc:Fallback>
      </mc:AlternateContent>
    </p:spTree>
    <p:extLst>
      <p:ext uri="{BB962C8B-B14F-4D97-AF65-F5344CB8AC3E}">
        <p14:creationId xmlns:p14="http://schemas.microsoft.com/office/powerpoint/2010/main" val="373601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4888" y="5373216"/>
            <a:ext cx="8229600" cy="1143000"/>
          </a:xfrm>
        </p:spPr>
        <p:txBody>
          <a:bodyPr>
            <a:normAutofit/>
          </a:bodyPr>
          <a:lstStyle/>
          <a:p>
            <a:pPr algn="l"/>
            <a:r>
              <a:rPr lang="pt-BR" sz="2800" dirty="0" smtClean="0"/>
              <a:t>Fig.19a. Origem do espectro solar</a:t>
            </a:r>
            <a:endParaRPr lang="pt-BR" sz="2800" dirty="0"/>
          </a:p>
        </p:txBody>
      </p:sp>
      <p:pic>
        <p:nvPicPr>
          <p:cNvPr id="4" name="Espaço Reservado para Conteúdo 3" descr="http://1.bp.blogspot.com/-RpVuBFcSPxI/TxRz9gFCVnI/AAAAAAAADTc/SdVVHUdE7LM/s640/%25C3%2581tomoHidrog%25C3%25A9nioEstrutura.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76672"/>
            <a:ext cx="7344816" cy="5328592"/>
          </a:xfrm>
          <a:prstGeom prst="rect">
            <a:avLst/>
          </a:prstGeom>
          <a:noFill/>
          <a:ln>
            <a:noFill/>
          </a:ln>
        </p:spPr>
      </p:pic>
    </p:spTree>
    <p:extLst>
      <p:ext uri="{BB962C8B-B14F-4D97-AF65-F5344CB8AC3E}">
        <p14:creationId xmlns:p14="http://schemas.microsoft.com/office/powerpoint/2010/main" val="1839036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01208"/>
            <a:ext cx="8229600" cy="1143000"/>
          </a:xfrm>
        </p:spPr>
        <p:txBody>
          <a:bodyPr>
            <a:normAutofit/>
          </a:bodyPr>
          <a:lstStyle/>
          <a:p>
            <a:pPr algn="l"/>
            <a:r>
              <a:rPr lang="pt-BR" sz="2800" dirty="0" smtClean="0"/>
              <a:t>Fig. 19b. A mesma explicação, mais detalhada</a:t>
            </a:r>
            <a:endParaRPr lang="pt-BR" sz="2800" dirty="0"/>
          </a:p>
        </p:txBody>
      </p:sp>
      <p:pic>
        <p:nvPicPr>
          <p:cNvPr id="4" name="Espaço Reservado para Conteúdo 3" descr="http://1.bp.blogspot.com/-b8DAmaEBrs0/Txakc52B26I/AAAAAAAADTs/4cgz1hB-Qmo/s640/%25C3%2581tomoHidrog%25C3%25A9nioRiscasMEU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057002"/>
            <a:ext cx="8208912" cy="4028182"/>
          </a:xfrm>
          <a:prstGeom prst="rect">
            <a:avLst/>
          </a:prstGeom>
          <a:noFill/>
          <a:ln>
            <a:noFill/>
          </a:ln>
        </p:spPr>
      </p:pic>
    </p:spTree>
    <p:extLst>
      <p:ext uri="{BB962C8B-B14F-4D97-AF65-F5344CB8AC3E}">
        <p14:creationId xmlns:p14="http://schemas.microsoft.com/office/powerpoint/2010/main" val="1147981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descr="http://soumaisenem.webteria.com.br/sites/default/files/onda7.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99592" y="982861"/>
            <a:ext cx="7632848" cy="4892278"/>
          </a:xfrm>
          <a:prstGeom prst="rect">
            <a:avLst/>
          </a:prstGeom>
          <a:noFill/>
          <a:ln>
            <a:noFill/>
          </a:ln>
        </p:spPr>
      </p:pic>
      <p:sp>
        <p:nvSpPr>
          <p:cNvPr id="2" name="Título 1"/>
          <p:cNvSpPr>
            <a:spLocks noGrp="1"/>
          </p:cNvSpPr>
          <p:nvPr>
            <p:ph type="title"/>
          </p:nvPr>
        </p:nvSpPr>
        <p:spPr>
          <a:xfrm>
            <a:off x="683568" y="5373216"/>
            <a:ext cx="8229600" cy="1354162"/>
          </a:xfrm>
        </p:spPr>
        <p:txBody>
          <a:bodyPr>
            <a:normAutofit/>
          </a:bodyPr>
          <a:lstStyle/>
          <a:p>
            <a:pPr algn="l"/>
            <a:r>
              <a:rPr lang="pt-BR" sz="2800" dirty="0" smtClean="0"/>
              <a:t>Figura 2.  Relações entre as características das ondas</a:t>
            </a:r>
            <a:endParaRPr lang="pt-BR" sz="2800" dirty="0"/>
          </a:p>
        </p:txBody>
      </p:sp>
    </p:spTree>
    <p:extLst>
      <p:ext uri="{BB962C8B-B14F-4D97-AF65-F5344CB8AC3E}">
        <p14:creationId xmlns:p14="http://schemas.microsoft.com/office/powerpoint/2010/main" val="129545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5373216"/>
            <a:ext cx="8229600" cy="1143000"/>
          </a:xfrm>
        </p:spPr>
        <p:txBody>
          <a:bodyPr>
            <a:normAutofit/>
          </a:bodyPr>
          <a:lstStyle/>
          <a:p>
            <a:pPr algn="l"/>
            <a:r>
              <a:rPr lang="pt-BR" sz="2800" dirty="0" smtClean="0"/>
              <a:t>Fig.20. A evolução</a:t>
            </a:r>
            <a:endParaRPr lang="pt-BR" sz="2800" dirty="0"/>
          </a:p>
        </p:txBody>
      </p:sp>
      <p:pic>
        <p:nvPicPr>
          <p:cNvPr id="4" name="Espaço Reservado para Conteúdo 3" descr="http://www.agracadaquimica.com.br/imagens/artigos/qhfc1210.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0320" y="764704"/>
            <a:ext cx="8323360" cy="4928096"/>
          </a:xfrm>
          <a:prstGeom prst="rect">
            <a:avLst/>
          </a:prstGeom>
          <a:noFill/>
          <a:ln>
            <a:noFill/>
          </a:ln>
        </p:spPr>
      </p:pic>
    </p:spTree>
    <p:extLst>
      <p:ext uri="{BB962C8B-B14F-4D97-AF65-F5344CB8AC3E}">
        <p14:creationId xmlns:p14="http://schemas.microsoft.com/office/powerpoint/2010/main" val="2664816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5373216"/>
            <a:ext cx="8229600" cy="1143000"/>
          </a:xfrm>
        </p:spPr>
        <p:txBody>
          <a:bodyPr>
            <a:normAutofit/>
          </a:bodyPr>
          <a:lstStyle/>
          <a:p>
            <a:pPr algn="l"/>
            <a:r>
              <a:rPr lang="pt-BR" sz="2800" dirty="0" smtClean="0"/>
              <a:t>Figura 3. Propriedades das ondas: Reflexão</a:t>
            </a:r>
            <a:endParaRPr lang="pt-BR" sz="2800" dirty="0"/>
          </a:p>
        </p:txBody>
      </p:sp>
      <p:grpSp>
        <p:nvGrpSpPr>
          <p:cNvPr id="6" name="Grupo 5"/>
          <p:cNvGrpSpPr/>
          <p:nvPr/>
        </p:nvGrpSpPr>
        <p:grpSpPr>
          <a:xfrm>
            <a:off x="1547664" y="836712"/>
            <a:ext cx="5472608" cy="4369828"/>
            <a:chOff x="1547664" y="836712"/>
            <a:chExt cx="5472608" cy="4369828"/>
          </a:xfrm>
        </p:grpSpPr>
        <p:pic>
          <p:nvPicPr>
            <p:cNvPr id="1028" name="Picture 4" descr="http://portaldoprofessor.mec.gov.br/storage/discovirtual/galerias/imagem/0000000596/000000576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052736"/>
              <a:ext cx="5256584" cy="4153804"/>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p:cNvSpPr/>
            <p:nvPr/>
          </p:nvSpPr>
          <p:spPr>
            <a:xfrm>
              <a:off x="4572000" y="836712"/>
              <a:ext cx="244827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3473538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4544" y="5301208"/>
            <a:ext cx="8229600" cy="1143000"/>
          </a:xfrm>
        </p:spPr>
        <p:txBody>
          <a:bodyPr>
            <a:normAutofit/>
          </a:bodyPr>
          <a:lstStyle/>
          <a:p>
            <a:r>
              <a:rPr lang="pt-BR" sz="2800" dirty="0" smtClean="0"/>
              <a:t>Figura 4a . </a:t>
            </a:r>
            <a:r>
              <a:rPr lang="pt-BR" sz="2800" dirty="0"/>
              <a:t>Propriedades das ondas: </a:t>
            </a:r>
            <a:r>
              <a:rPr lang="pt-BR" sz="2800" dirty="0" smtClean="0"/>
              <a:t>Refração</a:t>
            </a:r>
            <a:endParaRPr lang="pt-BR" sz="2800" dirty="0"/>
          </a:p>
        </p:txBody>
      </p:sp>
      <p:pic>
        <p:nvPicPr>
          <p:cNvPr id="4" name="Espaço Reservado para Conteúdo 3" descr="http://upload.wikimedia.org/wikipedia/commons/thumb/5/5c/RefractionVerre.jpg/350px-RefractionVerre.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915816" y="404664"/>
            <a:ext cx="3312368" cy="4996946"/>
          </a:xfrm>
          <a:prstGeom prst="rect">
            <a:avLst/>
          </a:prstGeom>
          <a:noFill/>
          <a:ln>
            <a:noFill/>
          </a:ln>
        </p:spPr>
      </p:pic>
    </p:spTree>
    <p:extLst>
      <p:ext uri="{BB962C8B-B14F-4D97-AF65-F5344CB8AC3E}">
        <p14:creationId xmlns:p14="http://schemas.microsoft.com/office/powerpoint/2010/main" val="4001840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4848" y="5301208"/>
            <a:ext cx="8229600" cy="1143000"/>
          </a:xfrm>
        </p:spPr>
        <p:txBody>
          <a:bodyPr>
            <a:normAutofit/>
          </a:bodyPr>
          <a:lstStyle/>
          <a:p>
            <a:pPr algn="l"/>
            <a:r>
              <a:rPr lang="pt-BR" sz="2800" dirty="0" smtClean="0"/>
              <a:t>Figura 4 b. </a:t>
            </a:r>
            <a:r>
              <a:rPr lang="pt-BR" sz="2800" dirty="0"/>
              <a:t>Propriedades das ondas:</a:t>
            </a:r>
            <a:r>
              <a:rPr lang="pt-BR" sz="2800" dirty="0" smtClean="0"/>
              <a:t>  Refração</a:t>
            </a:r>
            <a:endParaRPr lang="pt-BR" sz="2800" dirty="0"/>
          </a:p>
        </p:txBody>
      </p:sp>
      <p:pic>
        <p:nvPicPr>
          <p:cNvPr id="4" name="Espaço Reservado para Conteúdo 3" descr="http://files.elfoseanjos.webnode.pt/200000250-21aab22a4a/refratado.pn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339752" y="1266627"/>
            <a:ext cx="4680520" cy="4106590"/>
          </a:xfrm>
          <a:prstGeom prst="rect">
            <a:avLst/>
          </a:prstGeom>
          <a:noFill/>
          <a:ln>
            <a:noFill/>
          </a:ln>
        </p:spPr>
      </p:pic>
    </p:spTree>
    <p:extLst>
      <p:ext uri="{BB962C8B-B14F-4D97-AF65-F5344CB8AC3E}">
        <p14:creationId xmlns:p14="http://schemas.microsoft.com/office/powerpoint/2010/main" val="3479156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57192"/>
            <a:ext cx="8229600" cy="1143000"/>
          </a:xfrm>
        </p:spPr>
        <p:txBody>
          <a:bodyPr>
            <a:normAutofit/>
          </a:bodyPr>
          <a:lstStyle/>
          <a:p>
            <a:pPr algn="l"/>
            <a:r>
              <a:rPr lang="pt-BR" sz="2800" dirty="0" smtClean="0"/>
              <a:t>Figura 5 a. </a:t>
            </a:r>
            <a:r>
              <a:rPr lang="pt-BR" sz="2800" dirty="0"/>
              <a:t>Propriedades das ondas: </a:t>
            </a:r>
            <a:r>
              <a:rPr lang="pt-BR" sz="2800" dirty="0" smtClean="0"/>
              <a:t>Difração</a:t>
            </a:r>
            <a:endParaRPr lang="pt-BR" sz="2800" dirty="0"/>
          </a:p>
        </p:txBody>
      </p:sp>
      <p:pic>
        <p:nvPicPr>
          <p:cNvPr id="4" name="Espaço Reservado para Conteúdo 3" descr="http://www.fisicaevestibular.com.br/images/ondulatoria6/image00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700808"/>
            <a:ext cx="6911272" cy="2816721"/>
          </a:xfrm>
          <a:prstGeom prst="rect">
            <a:avLst/>
          </a:prstGeom>
          <a:noFill/>
          <a:ln>
            <a:noFill/>
          </a:ln>
        </p:spPr>
      </p:pic>
    </p:spTree>
    <p:extLst>
      <p:ext uri="{BB962C8B-B14F-4D97-AF65-F5344CB8AC3E}">
        <p14:creationId xmlns:p14="http://schemas.microsoft.com/office/powerpoint/2010/main" val="4095367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301208"/>
            <a:ext cx="8229600" cy="1143000"/>
          </a:xfrm>
        </p:spPr>
        <p:txBody>
          <a:bodyPr>
            <a:normAutofit/>
          </a:bodyPr>
          <a:lstStyle/>
          <a:p>
            <a:r>
              <a:rPr lang="pt-BR" sz="2800" dirty="0" smtClean="0"/>
              <a:t>Figura </a:t>
            </a:r>
            <a:r>
              <a:rPr lang="pt-BR" sz="2800" dirty="0"/>
              <a:t>5 </a:t>
            </a:r>
            <a:r>
              <a:rPr lang="pt-BR" sz="2800" dirty="0" smtClean="0"/>
              <a:t>b. Propriedades </a:t>
            </a:r>
            <a:r>
              <a:rPr lang="pt-BR" sz="2800" dirty="0"/>
              <a:t>das ondas: </a:t>
            </a:r>
            <a:r>
              <a:rPr lang="pt-BR" sz="2800" dirty="0" smtClean="0"/>
              <a:t>Difração</a:t>
            </a:r>
            <a:endParaRPr lang="pt-BR" sz="2800" dirty="0"/>
          </a:p>
        </p:txBody>
      </p:sp>
      <p:pic>
        <p:nvPicPr>
          <p:cNvPr id="4" name="Espaço Reservado para Conteúdo 3" descr="http://farm3.static.flickr.com/2471/3789624153_fb285d7411.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397000" y="908720"/>
            <a:ext cx="6350000" cy="4229100"/>
          </a:xfrm>
          <a:prstGeom prst="rect">
            <a:avLst/>
          </a:prstGeom>
          <a:noFill/>
          <a:ln>
            <a:noFill/>
          </a:ln>
        </p:spPr>
      </p:pic>
    </p:spTree>
    <p:extLst>
      <p:ext uri="{BB962C8B-B14F-4D97-AF65-F5344CB8AC3E}">
        <p14:creationId xmlns:p14="http://schemas.microsoft.com/office/powerpoint/2010/main" val="1389212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5445224"/>
            <a:ext cx="8229600" cy="1143000"/>
          </a:xfrm>
        </p:spPr>
        <p:txBody>
          <a:bodyPr>
            <a:normAutofit/>
          </a:bodyPr>
          <a:lstStyle/>
          <a:p>
            <a:pPr algn="l"/>
            <a:r>
              <a:rPr lang="pt-BR" sz="2800" dirty="0" smtClean="0"/>
              <a:t>Figura 6. Ondas eletromagnéticas (OEM)</a:t>
            </a:r>
            <a:endParaRPr lang="pt-BR" sz="2800" dirty="0"/>
          </a:p>
        </p:txBody>
      </p:sp>
      <p:pic>
        <p:nvPicPr>
          <p:cNvPr id="4" name="Espaço Reservado para Conteúdo 3" descr="http://www.teleco.com.br/imagens/tutoriais/tutorialciclo_figura5.gif"/>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27584" y="1950702"/>
            <a:ext cx="7488832" cy="2956595"/>
          </a:xfrm>
          <a:prstGeom prst="rect">
            <a:avLst/>
          </a:prstGeom>
          <a:noFill/>
          <a:ln>
            <a:noFill/>
          </a:ln>
        </p:spPr>
      </p:pic>
    </p:spTree>
    <p:extLst>
      <p:ext uri="{BB962C8B-B14F-4D97-AF65-F5344CB8AC3E}">
        <p14:creationId xmlns:p14="http://schemas.microsoft.com/office/powerpoint/2010/main" val="1650911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1603</TotalTime>
  <Words>792</Words>
  <Application>Microsoft Office PowerPoint</Application>
  <PresentationFormat>Apresentação na tela (4:3)</PresentationFormat>
  <Paragraphs>84</Paragraphs>
  <Slides>30</Slides>
  <Notes>0</Notes>
  <HiddenSlides>0</HiddenSlides>
  <MMClips>0</MMClips>
  <ScaleCrop>false</ScaleCrop>
  <HeadingPairs>
    <vt:vector size="4" baseType="variant">
      <vt:variant>
        <vt:lpstr>Tema</vt:lpstr>
      </vt:variant>
      <vt:variant>
        <vt:i4>1</vt:i4>
      </vt:variant>
      <vt:variant>
        <vt:lpstr>Títulos de slides</vt:lpstr>
      </vt:variant>
      <vt:variant>
        <vt:i4>30</vt:i4>
      </vt:variant>
    </vt:vector>
  </HeadingPairs>
  <TitlesOfParts>
    <vt:vector size="31" baseType="lpstr">
      <vt:lpstr>Tema do Office</vt:lpstr>
      <vt:lpstr>Disciplina: LEB1302 - Física para Biologia</vt:lpstr>
      <vt:lpstr>Figura 1. Diagrama ilustrando características das ondas</vt:lpstr>
      <vt:lpstr>Figura 2.  Relações entre as características das ondas</vt:lpstr>
      <vt:lpstr>Figura 3. Propriedades das ondas: Reflexão</vt:lpstr>
      <vt:lpstr>Figura 4a . Propriedades das ondas: Refração</vt:lpstr>
      <vt:lpstr>Figura 4 b. Propriedades das ondas:  Refração</vt:lpstr>
      <vt:lpstr>Figura 5 a. Propriedades das ondas: Difração</vt:lpstr>
      <vt:lpstr>Figura 5 b. Propriedades das ondas: Difração</vt:lpstr>
      <vt:lpstr>Figura 6. Ondas eletromagnéticas (OEM)</vt:lpstr>
      <vt:lpstr>Figura 7. OEM: Campos elétrico e magnético oscilam no espaço e tempo</vt:lpstr>
      <vt:lpstr>Figura 8. Espectro eletromagnético</vt:lpstr>
      <vt:lpstr>Figura 9 a. Espectro Solar: decomposição da luz branca</vt:lpstr>
      <vt:lpstr>Figura 9 b. Espectro solar</vt:lpstr>
      <vt:lpstr>  Fig.10. Preocupações com a relação entre temperatura e cor  </vt:lpstr>
      <vt:lpstr>Fig. 11. Dependência entre temperatura e cor</vt:lpstr>
      <vt:lpstr> </vt:lpstr>
      <vt:lpstr>Letra da Música Livros. Autor: Caetano Veloso</vt:lpstr>
      <vt:lpstr>Fig. 13. Lei do deslocamento de Wien e radiação emitida pelo Sol</vt:lpstr>
      <vt:lpstr>Fig. 14. Observações à partir da equação de Planck para o máximo de emitância </vt:lpstr>
      <vt:lpstr>Lei de Stefan-Boltzmann: a integral da área...</vt:lpstr>
      <vt:lpstr>Fig. 15. Modelo atômico “Pudim de ameixas” </vt:lpstr>
      <vt:lpstr>Fig. 16. Experimento para verificar o Modelo Atômico “pudim de ameixas”</vt:lpstr>
      <vt:lpstr>Fig. 17. Modelo “Planetário” do Átomo  “Se você destruir um átomo, encontrará dentro dele um sol com planetas girando em torno. Quando este átomo abrir sua boca, sairá um fogo capaz de reduzir o mundo a cinzas” Al Rhuni, ordem dos derviches vagantes</vt:lpstr>
      <vt:lpstr>Fig. 18. Átomo de Bohr</vt:lpstr>
      <vt:lpstr>O modelo de Bohr para o átomo de hidrogênio (1913)</vt:lpstr>
      <vt:lpstr>O modelo de Bohr para o átomo de hidrogênio (cont.)</vt:lpstr>
      <vt:lpstr>Equações que descrevem a radiação emitida ou absorvida:</vt:lpstr>
      <vt:lpstr>Fig.19a. Origem do espectro solar</vt:lpstr>
      <vt:lpstr>Fig. 19b. A mesma explicação, mais detalhada</vt:lpstr>
      <vt:lpstr>Fig.20. A evolução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Ondas Eletromagnéticas e Modelos Atômicos</dc:title>
  <dc:creator>Sergio</dc:creator>
  <cp:lastModifiedBy>Sergio</cp:lastModifiedBy>
  <cp:revision>34</cp:revision>
  <dcterms:created xsi:type="dcterms:W3CDTF">2013-05-06T13:12:14Z</dcterms:created>
  <dcterms:modified xsi:type="dcterms:W3CDTF">2013-11-11T16:58:52Z</dcterms:modified>
</cp:coreProperties>
</file>