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  <p:sldMasterId id="2147483761" r:id="rId2"/>
    <p:sldMasterId id="2147483765" r:id="rId3"/>
    <p:sldMasterId id="2147483767" r:id="rId4"/>
    <p:sldMasterId id="2147483769" r:id="rId5"/>
    <p:sldMasterId id="2147483771" r:id="rId6"/>
  </p:sldMasterIdLst>
  <p:notesMasterIdLst>
    <p:notesMasterId r:id="rId50"/>
  </p:notesMasterIdLst>
  <p:handoutMasterIdLst>
    <p:handoutMasterId r:id="rId51"/>
  </p:handoutMasterIdLst>
  <p:sldIdLst>
    <p:sldId id="401" r:id="rId7"/>
    <p:sldId id="418" r:id="rId8"/>
    <p:sldId id="397" r:id="rId9"/>
    <p:sldId id="437" r:id="rId10"/>
    <p:sldId id="452" r:id="rId11"/>
    <p:sldId id="419" r:id="rId12"/>
    <p:sldId id="442" r:id="rId13"/>
    <p:sldId id="441" r:id="rId14"/>
    <p:sldId id="444" r:id="rId15"/>
    <p:sldId id="438" r:id="rId16"/>
    <p:sldId id="439" r:id="rId17"/>
    <p:sldId id="445" r:id="rId18"/>
    <p:sldId id="446" r:id="rId19"/>
    <p:sldId id="447" r:id="rId20"/>
    <p:sldId id="449" r:id="rId21"/>
    <p:sldId id="479" r:id="rId22"/>
    <p:sldId id="440" r:id="rId23"/>
    <p:sldId id="420" r:id="rId24"/>
    <p:sldId id="473" r:id="rId25"/>
    <p:sldId id="481" r:id="rId26"/>
    <p:sldId id="474" r:id="rId27"/>
    <p:sldId id="476" r:id="rId28"/>
    <p:sldId id="475" r:id="rId29"/>
    <p:sldId id="477" r:id="rId30"/>
    <p:sldId id="432" r:id="rId31"/>
    <p:sldId id="478" r:id="rId32"/>
    <p:sldId id="453" r:id="rId33"/>
    <p:sldId id="454" r:id="rId34"/>
    <p:sldId id="466" r:id="rId35"/>
    <p:sldId id="464" r:id="rId36"/>
    <p:sldId id="467" r:id="rId37"/>
    <p:sldId id="455" r:id="rId38"/>
    <p:sldId id="456" r:id="rId39"/>
    <p:sldId id="457" r:id="rId40"/>
    <p:sldId id="462" r:id="rId41"/>
    <p:sldId id="460" r:id="rId42"/>
    <p:sldId id="468" r:id="rId43"/>
    <p:sldId id="469" r:id="rId44"/>
    <p:sldId id="470" r:id="rId45"/>
    <p:sldId id="471" r:id="rId46"/>
    <p:sldId id="472" r:id="rId47"/>
    <p:sldId id="434" r:id="rId48"/>
    <p:sldId id="482" r:id="rId49"/>
  </p:sldIdLst>
  <p:sldSz cx="9144000" cy="6858000" type="screen4x3"/>
  <p:notesSz cx="6858000" cy="9661525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6600FF"/>
    <a:srgbClr val="101994"/>
    <a:srgbClr val="121DA6"/>
    <a:srgbClr val="1521BB"/>
    <a:srgbClr val="93A030"/>
    <a:srgbClr val="8A972D"/>
    <a:srgbClr val="FF0000"/>
    <a:srgbClr val="CC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64" autoAdjust="0"/>
    <p:restoredTop sz="94492" autoAdjust="0"/>
  </p:normalViewPr>
  <p:slideViewPr>
    <p:cSldViewPr>
      <p:cViewPr>
        <p:scale>
          <a:sx n="75" d="100"/>
          <a:sy n="75" d="100"/>
        </p:scale>
        <p:origin x="-100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89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789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E5F60D1-579A-4437-A8A4-113E427F00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63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012825" y="723900"/>
            <a:ext cx="4832350" cy="3624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89463"/>
            <a:ext cx="502920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89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789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88EF5B9-A0D8-49C2-B317-320910BCAD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092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0928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83B9C-B94B-43C9-86CD-25C3C9AA3E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957D0-E5E1-494C-A7C1-C2A886AE1E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C6BE2-FA3B-43FD-B9CD-C909BB6AD6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533400" y="473075"/>
            <a:ext cx="8153400" cy="53943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EB6B7-13AA-4DF9-929E-547CC69012B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4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4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507E9-7A68-45E0-B177-F03C38240E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B05EC-8089-4801-8AEF-222B0EEC16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F551C-FE78-4A7E-9119-F66D0FB82D7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F0A22-DE87-4E4A-996A-12A4E9D86A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DF323-3834-4675-B3CF-0D27D488E8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327F-2271-498C-AEC5-6A671FE946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FB846-2A83-433A-B96A-66E72C64CD3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5AD38-79E5-4E56-B503-70A8B2B7D3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4F5C8-A283-40EF-8946-2E22C6DAFDA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781EF-054F-488B-87AF-F3CB711857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2329C-5E28-4FC8-A3BB-02FAA11AEE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59788-1BCE-437E-87EA-F4D4E9B8E7B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68EB7-22BA-4AA5-B4F9-EB673528490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52327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52328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DFF76-F81E-42A5-88D3-B304969402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9C16-161A-4ADC-85B7-5F5F9DEC1E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26EC5-96E7-4311-9131-12C423B6FB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D792-87B3-46AF-BE04-6A69C4D1D47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F2DC-CA46-44AA-B9D3-B22417A17A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30D5C-8FA8-4671-B52C-074637FB28F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8D6F3-08E7-4D8C-AE4F-07E05B9A5C4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54A92-DC51-4C35-8CB9-6687E2AD50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0D19B-BBCE-4BDF-A017-6AB17E8567E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2C96E-BFCE-4BDD-A8B2-99F517CCE8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AD1C8-1C13-4BFB-8999-81E0917980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4EF9A-F801-4B1F-979A-A84A3DDAFC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B1EEE-B087-424C-9EA5-A735A158CB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BE67-BCDF-4F8D-B7C1-35C7706809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6050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6050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D826-57D4-4E93-8F4A-0D809138F1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365C2-D736-49B8-B7C7-8C7C4F8499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B8251-13F6-4A36-807C-F3FE3F18482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3D5B9-EC2C-43E8-9B22-4A45EC1B19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BCBC7-8629-417F-A0C2-A1743F0EAA2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B7F5F-BDF5-4C30-8D92-8D90973357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7DD0D-30AE-406B-8B93-0B1A3EBA6F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E288C-5451-4A54-813B-5D67E2980C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356E0-6665-4D18-830B-35067B6E52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0988F-7038-4624-B1E4-026A24847F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01DD7-6915-4DAD-AFE2-D19F5F61DE7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00B7A-CB04-4C2B-8957-B8732D543A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F360B-FDA7-48E1-AEDB-27E82EB9E3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CA6B-1238-4DAB-8402-8C41335D285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707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7073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68F9-168F-4C02-9581-2BEA000739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93D30-3817-43F1-BB51-66D829B1AD6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3BE80-55BD-4BC2-99FB-AC8E7EB1E47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BCD4A-78F9-47F4-9679-9DDB7F3659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84F95-A3D6-4565-A214-A0BBD1A70F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F7100-351A-4306-A1F8-5D17F4042C0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E57BC-A240-405E-A91D-3B717140A0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A488C-854B-43B8-A4B7-75FA299BA7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C66AF-5830-4B77-A369-DDBD1F12D64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92EF2-E16C-49F1-BD0C-AD4E5FD995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83DEF-D469-4E9E-935F-CC532DB7B4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08DDD-9EF8-45BB-88D9-9946832837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036DC-54EB-4895-90C5-9443729F93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A6A3B-8A16-4073-8682-2D1EC1C509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14A5-2A9B-4817-A9CE-AA969F6FCBD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42D18-E151-4C39-BE90-3BB1D7163A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AC79-965C-4A3F-AB44-976386CDAF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DE254-C2DB-4CC8-9869-8D7910A924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1805D-A06C-4BAF-962D-E921D58EF4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F853D-EB9A-40E3-B350-A2F9B99ED8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E764D-9FF2-45DC-B6B2-877C2FA7ABA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E5C34-A7B4-4675-B870-C5F4781CD4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F4E7B-E7CC-492D-84EA-D936E133D9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6034-11CE-43A5-93F7-17F38CBD3B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E5E30-E19F-4BB5-BE2D-4A680E2AFF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9850B-00A0-40E4-A8EE-D8C260E376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3548C-1F70-4117-BA14-F605F5F848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8FF93-3100-4561-A598-0650262370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A9F66-00BD-4940-A7CA-91CC1C57A9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608259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608260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608261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14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14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0826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826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0826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96ECEF6C-F00A-44E6-8094-2BCD98AB65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4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fld id="{B147877D-62D0-4D67-ACF0-2DD0CBAAB1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47175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647176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47177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pt-BR" sz="2400">
              <a:latin typeface="Times New Roman" pitchFamily="18" charset="0"/>
            </a:endParaRPr>
          </a:p>
        </p:txBody>
      </p:sp>
      <p:sp>
        <p:nvSpPr>
          <p:cNvPr id="647178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pt-BR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651267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68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69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0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1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2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3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4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5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6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7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8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79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0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1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2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3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4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5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6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7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8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89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0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1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2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3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4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5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6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7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8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299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1300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5130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5130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5130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130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130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C51CB2D1-63AC-4B46-9AD8-BD6B03565C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65945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6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7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7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7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7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7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7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5947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5947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594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5947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948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948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DC551744-1AFD-4689-93E6-6FB2470E91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7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66969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6970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6970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6970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6970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6970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6970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6970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66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697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5C83A7F-27FB-47A1-94F8-E900F87A84E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6971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66971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98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7260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2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2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F018A66-5691-4836-A01E-252C75AAF5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7920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2400" b="1">
                <a:solidFill>
                  <a:schemeClr val="tx2"/>
                </a:solidFill>
                <a:latin typeface="Verdana" pitchFamily="34" charset="0"/>
              </a:rPr>
              <a:t>IRRIGAÇÃO POR ASPERSÃO CONVENCIONAL</a:t>
            </a:r>
          </a:p>
        </p:txBody>
      </p:sp>
      <p:pic>
        <p:nvPicPr>
          <p:cNvPr id="17411" name="Picture 3" descr="fig026"/>
          <p:cNvPicPr preferRelativeResize="0">
            <a:picLocks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049338"/>
            <a:ext cx="8059738" cy="4718050"/>
          </a:xfrm>
          <a:noFill/>
          <a:ln w="28575">
            <a:solidFill>
              <a:srgbClr val="FE3C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11188" y="765175"/>
            <a:ext cx="5903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LINHA PRINCIPAL – Aço-zincado, PVC</a:t>
            </a:r>
          </a:p>
        </p:txBody>
      </p:sp>
      <p:pic>
        <p:nvPicPr>
          <p:cNvPr id="26629" name="Picture 5" descr="Figura 2010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196975"/>
            <a:ext cx="7704137" cy="53292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11188" y="974725"/>
            <a:ext cx="4105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ASPERSORES - CLASSIFICAÇÃO</a:t>
            </a:r>
            <a:endParaRPr lang="pt-BR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11188" y="1766888"/>
            <a:ext cx="8353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1521BB"/>
                </a:solidFill>
              </a:rPr>
              <a:t>Quanto ao tipo de material</a:t>
            </a:r>
            <a:r>
              <a:rPr lang="pt-BR"/>
              <a:t> – metal, plástico (nylon, poliuretano) e mistos.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11188" y="2414588"/>
            <a:ext cx="8064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1521BB"/>
                </a:solidFill>
              </a:rPr>
              <a:t>Quanto ao tipo de funcionamento</a:t>
            </a:r>
            <a:r>
              <a:rPr lang="pt-BR"/>
              <a:t> – estacionários e rotativos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11188" y="3133725"/>
            <a:ext cx="6767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1521BB"/>
                </a:solidFill>
              </a:rPr>
              <a:t>Quanto a área de cobertura</a:t>
            </a:r>
            <a:r>
              <a:rPr lang="pt-BR"/>
              <a:t> – Círculo completo e setorial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611188" y="3873500"/>
            <a:ext cx="79914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1521BB"/>
                </a:solidFill>
              </a:rPr>
              <a:t>Quanto ao ângulo de saída do jato</a:t>
            </a:r>
            <a:r>
              <a:rPr lang="pt-BR"/>
              <a:t> – inclinação normal – 24 a 30 graus;</a:t>
            </a:r>
          </a:p>
          <a:p>
            <a:pPr>
              <a:spcBef>
                <a:spcPct val="50000"/>
              </a:spcBef>
            </a:pPr>
            <a:r>
              <a:rPr lang="pt-BR"/>
              <a:t>				  sub-copa – menor que 15 graus.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11188" y="4862513"/>
            <a:ext cx="59039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1521BB"/>
                </a:solidFill>
              </a:rPr>
              <a:t>Quanto ao número de bocais</a:t>
            </a:r>
            <a:r>
              <a:rPr lang="pt-BR"/>
              <a:t> – um e dois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611188" y="1773238"/>
            <a:ext cx="77755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1521BB"/>
                </a:solidFill>
              </a:rPr>
              <a:t>Quanto à pressão de serviço</a:t>
            </a:r>
          </a:p>
          <a:p>
            <a:pPr>
              <a:spcBef>
                <a:spcPct val="50000"/>
              </a:spcBef>
            </a:pPr>
            <a:r>
              <a:rPr lang="pt-BR"/>
              <a:t>  </a:t>
            </a:r>
            <a:r>
              <a:rPr lang="pt-BR" u="sng"/>
              <a:t>Muito baixa</a:t>
            </a:r>
            <a:r>
              <a:rPr lang="pt-BR"/>
              <a:t>: 4 a 10 mca e raio de alcance &lt; 6 m.</a:t>
            </a:r>
          </a:p>
          <a:p>
            <a:pPr>
              <a:spcBef>
                <a:spcPct val="50000"/>
              </a:spcBef>
            </a:pPr>
            <a:r>
              <a:rPr lang="pt-BR"/>
              <a:t>  </a:t>
            </a:r>
            <a:r>
              <a:rPr lang="pt-BR" u="sng"/>
              <a:t>Baixa</a:t>
            </a:r>
            <a:r>
              <a:rPr lang="pt-BR"/>
              <a:t>: 10 a 20 mca e raio de alcance entre 	6 e 12 m .</a:t>
            </a:r>
          </a:p>
          <a:p>
            <a:pPr>
              <a:spcBef>
                <a:spcPct val="50000"/>
              </a:spcBef>
            </a:pPr>
            <a:r>
              <a:rPr lang="pt-BR"/>
              <a:t>  </a:t>
            </a:r>
            <a:r>
              <a:rPr lang="pt-BR" u="sng"/>
              <a:t>Média</a:t>
            </a:r>
            <a:r>
              <a:rPr lang="pt-BR"/>
              <a:t> : 20 e 40 mca e raio de alcance 12 e   36 m.</a:t>
            </a:r>
          </a:p>
          <a:p>
            <a:pPr>
              <a:spcBef>
                <a:spcPct val="50000"/>
              </a:spcBef>
            </a:pPr>
            <a:r>
              <a:rPr lang="pt-BR"/>
              <a:t>  </a:t>
            </a:r>
            <a:r>
              <a:rPr lang="pt-BR" u="sng"/>
              <a:t>Alta</a:t>
            </a:r>
            <a:r>
              <a:rPr lang="pt-BR"/>
              <a:t>: são os canhões hidráulicos:</a:t>
            </a:r>
          </a:p>
          <a:p>
            <a:pPr>
              <a:spcBef>
                <a:spcPct val="50000"/>
              </a:spcBef>
            </a:pPr>
            <a:r>
              <a:rPr lang="pt-BR"/>
              <a:t>	40 a 80 mca: raio entre 30 e 60 m;</a:t>
            </a:r>
          </a:p>
          <a:p>
            <a:pPr>
              <a:spcBef>
                <a:spcPct val="50000"/>
              </a:spcBef>
            </a:pPr>
            <a:r>
              <a:rPr lang="pt-BR"/>
              <a:t>              50 a 100 mca: raio entre 40 e 80 m.</a:t>
            </a: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611188" y="97472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ASPERSORES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395288" y="260350"/>
            <a:ext cx="446405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3203575" y="97472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ASPERSORES</a:t>
            </a:r>
          </a:p>
        </p:txBody>
      </p:sp>
      <p:pic>
        <p:nvPicPr>
          <p:cNvPr id="29700" name="Picture 34" descr="Figura 2047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0213" y="1547813"/>
            <a:ext cx="2051050" cy="2097087"/>
          </a:xfrm>
          <a:noFill/>
        </p:spPr>
      </p:pic>
      <p:pic>
        <p:nvPicPr>
          <p:cNvPr id="29701" name="Picture 36" descr="Figura 2048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059113" y="1557338"/>
            <a:ext cx="2051050" cy="2090737"/>
          </a:xfrm>
          <a:noFill/>
        </p:spPr>
      </p:pic>
      <p:pic>
        <p:nvPicPr>
          <p:cNvPr id="29702" name="Picture 39" descr="Figura 2041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 l="2263" r="1912" b="157"/>
          <a:stretch>
            <a:fillRect/>
          </a:stretch>
        </p:blipFill>
        <p:spPr>
          <a:xfrm>
            <a:off x="5651500" y="1557338"/>
            <a:ext cx="3095625" cy="2063750"/>
          </a:xfrm>
          <a:noFill/>
        </p:spPr>
      </p:pic>
      <p:sp>
        <p:nvSpPr>
          <p:cNvPr id="29703" name="Text Box 42"/>
          <p:cNvSpPr txBox="1">
            <a:spLocks noChangeArrowheads="1"/>
          </p:cNvSpPr>
          <p:nvPr/>
        </p:nvSpPr>
        <p:spPr bwMode="auto">
          <a:xfrm>
            <a:off x="395288" y="3716338"/>
            <a:ext cx="2592387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NAAN 5022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BOCAL 2,8 X 2,5 mm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PRESSÃO: 2 a 4 bar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VAZÃO: 0,73 a 1,03 m</a:t>
            </a:r>
            <a:r>
              <a:rPr lang="pt-BR" sz="1400" b="1" baseline="30000"/>
              <a:t>3</a:t>
            </a:r>
            <a:r>
              <a:rPr lang="pt-BR" sz="1400" b="1"/>
              <a:t>/h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D. ALCANCE: 22,0 a 23,0 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ESPAÇAMENTO: 12 x 12 m</a:t>
            </a:r>
          </a:p>
        </p:txBody>
      </p:sp>
      <p:sp>
        <p:nvSpPr>
          <p:cNvPr id="29704" name="Text Box 43"/>
          <p:cNvSpPr txBox="1">
            <a:spLocks noChangeArrowheads="1"/>
          </p:cNvSpPr>
          <p:nvPr/>
        </p:nvSpPr>
        <p:spPr bwMode="auto">
          <a:xfrm>
            <a:off x="2987675" y="3689350"/>
            <a:ext cx="252095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NAAN 5035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BOCAL 5,0 X 2,5 mm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PRESSÃO: 2 a 5 bar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VAZÃO: 1,58 a 2,55 m</a:t>
            </a:r>
            <a:r>
              <a:rPr lang="pt-BR" sz="1400" b="1" baseline="30000"/>
              <a:t>3</a:t>
            </a:r>
            <a:r>
              <a:rPr lang="pt-BR" sz="1400" b="1"/>
              <a:t>/h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D. ALCANCE: 26,5 a 34,0 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ESPAÇAMENTO: 12 x 18 m</a:t>
            </a:r>
          </a:p>
        </p:txBody>
      </p:sp>
      <p:sp>
        <p:nvSpPr>
          <p:cNvPr id="29705" name="Text Box 44"/>
          <p:cNvSpPr txBox="1">
            <a:spLocks noChangeArrowheads="1"/>
          </p:cNvSpPr>
          <p:nvPr/>
        </p:nvSpPr>
        <p:spPr bwMode="auto">
          <a:xfrm>
            <a:off x="5580063" y="3689350"/>
            <a:ext cx="32766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FABRIMAR ECO A232 e A232M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BOCAL 5,2 X 3,2 mm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PRESSÃO: 2 a 3,5 bar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VAZÃO: 2,02 a 2,69 m</a:t>
            </a:r>
            <a:r>
              <a:rPr lang="pt-BR" sz="1400" b="1" baseline="30000"/>
              <a:t>3</a:t>
            </a:r>
            <a:r>
              <a:rPr lang="pt-BR" sz="1400" b="1"/>
              <a:t>/h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D. ALCANCE: 28,0 a 30,0 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ESPAÇAMENTO: 12 x 18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446405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779838" y="133350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ASPERSORES</a:t>
            </a:r>
          </a:p>
        </p:txBody>
      </p:sp>
      <p:pic>
        <p:nvPicPr>
          <p:cNvPr id="30724" name="Picture 9" descr="Figura 2049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8838" y="1844675"/>
            <a:ext cx="2057400" cy="2265363"/>
          </a:xfrm>
          <a:noFill/>
        </p:spPr>
      </p:pic>
      <p:pic>
        <p:nvPicPr>
          <p:cNvPr id="30725" name="Picture 11" descr="Figura 2050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19513" y="1844675"/>
            <a:ext cx="1993900" cy="2235200"/>
          </a:xfrm>
          <a:noFill/>
        </p:spPr>
      </p:pic>
      <p:pic>
        <p:nvPicPr>
          <p:cNvPr id="30726" name="Picture 14" descr="Figura 2038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 l="3377" r="4410" b="157"/>
          <a:stretch>
            <a:fillRect/>
          </a:stretch>
        </p:blipFill>
        <p:spPr>
          <a:xfrm>
            <a:off x="6300788" y="1844675"/>
            <a:ext cx="1871662" cy="2232025"/>
          </a:xfrm>
          <a:noFill/>
        </p:spPr>
      </p:pic>
      <p:sp>
        <p:nvSpPr>
          <p:cNvPr id="30727" name="Text Box 17"/>
          <p:cNvSpPr txBox="1">
            <a:spLocks noChangeArrowheads="1"/>
          </p:cNvSpPr>
          <p:nvPr/>
        </p:nvSpPr>
        <p:spPr bwMode="auto">
          <a:xfrm>
            <a:off x="755650" y="4121150"/>
            <a:ext cx="2592388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NAAN 254PC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BOCAL 6,3 mm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PRESSÃO: 3,0 a 6,0 bar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VAZÃO: 2,51 a 3,49 m</a:t>
            </a:r>
            <a:r>
              <a:rPr lang="pt-BR" sz="1400" b="1" baseline="30000"/>
              <a:t>3</a:t>
            </a:r>
            <a:r>
              <a:rPr lang="pt-BR" sz="1400" b="1"/>
              <a:t>/h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D. ALCANCE: 36,0 a 47,0 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ESPAÇAMENTO: 18 x 24 m</a:t>
            </a:r>
          </a:p>
        </p:txBody>
      </p:sp>
      <p:sp>
        <p:nvSpPr>
          <p:cNvPr id="30728" name="Text Box 18"/>
          <p:cNvSpPr txBox="1">
            <a:spLocks noChangeArrowheads="1"/>
          </p:cNvSpPr>
          <p:nvPr/>
        </p:nvSpPr>
        <p:spPr bwMode="auto">
          <a:xfrm>
            <a:off x="3635375" y="4149725"/>
            <a:ext cx="2592388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NAAN 254PC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BOCAL 3,9 mm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PRESSÃO: 2,0 a 4,5 bar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VAZÃO: 0,87 a 1,35 m</a:t>
            </a:r>
            <a:r>
              <a:rPr lang="pt-BR" sz="1400" b="1" baseline="30000"/>
              <a:t>3</a:t>
            </a:r>
            <a:r>
              <a:rPr lang="pt-BR" sz="1400" b="1"/>
              <a:t>/h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D. ALCANCE: 27,0 a 32,0 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ESPAÇAMENTO: 18 x 18 m</a:t>
            </a:r>
          </a:p>
        </p:txBody>
      </p:sp>
      <p:sp>
        <p:nvSpPr>
          <p:cNvPr id="30729" name="Text Box 19"/>
          <p:cNvSpPr txBox="1">
            <a:spLocks noChangeArrowheads="1"/>
          </p:cNvSpPr>
          <p:nvPr/>
        </p:nvSpPr>
        <p:spPr bwMode="auto">
          <a:xfrm>
            <a:off x="6227763" y="4149725"/>
            <a:ext cx="2592387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FABRIMAR A1823M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BOCAL 4,0 X 7,2 mm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PRESSÃO: 2,5 a 4,0 bar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VAZÃO: 3,89 a 4,96 m</a:t>
            </a:r>
            <a:r>
              <a:rPr lang="pt-BR" sz="1400" b="1" baseline="30000"/>
              <a:t>3</a:t>
            </a:r>
            <a:r>
              <a:rPr lang="pt-BR" sz="1400" b="1"/>
              <a:t>/h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D. ALCANCE: 33,0 a 37,0 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ESPAÇAMENTO: 24 x 24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446405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908050"/>
            <a:ext cx="194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ASPERSORES </a:t>
            </a:r>
          </a:p>
        </p:txBody>
      </p:sp>
      <p:pic>
        <p:nvPicPr>
          <p:cNvPr id="31748" name="Picture 19" descr="Figura 2051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341438"/>
            <a:ext cx="3927475" cy="3213100"/>
          </a:xfrm>
          <a:noFill/>
        </p:spPr>
      </p:pic>
      <p:pic>
        <p:nvPicPr>
          <p:cNvPr id="31749" name="Picture 21" descr="Figura 2052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203575" y="3429000"/>
            <a:ext cx="1163638" cy="895350"/>
          </a:xfrm>
          <a:noFill/>
        </p:spPr>
      </p:pic>
      <p:pic>
        <p:nvPicPr>
          <p:cNvPr id="31750" name="Picture 24" descr="Figura 2053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932363" y="1341438"/>
            <a:ext cx="3887787" cy="3201987"/>
          </a:xfrm>
          <a:noFill/>
        </p:spPr>
      </p:pic>
      <p:sp>
        <p:nvSpPr>
          <p:cNvPr id="31751" name="Text Box 27"/>
          <p:cNvSpPr txBox="1">
            <a:spLocks noChangeArrowheads="1"/>
          </p:cNvSpPr>
          <p:nvPr/>
        </p:nvSpPr>
        <p:spPr bwMode="auto">
          <a:xfrm>
            <a:off x="4859338" y="4624388"/>
            <a:ext cx="2952750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PLONA KL 2500 - CANHÃO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BOCAL 7,0 X 22,0 mm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PRESSÃO: 3,0 a 5,0 bar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VAZÃO: 32,3 a 41,8 m</a:t>
            </a:r>
            <a:r>
              <a:rPr lang="pt-BR" sz="1400" b="1" baseline="30000"/>
              <a:t>3</a:t>
            </a:r>
            <a:r>
              <a:rPr lang="pt-BR" sz="1400" b="1"/>
              <a:t>/h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D. ALCANCE: 71,0 a 81,0 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ESPAÇAMENTO: 48 x 48 m</a:t>
            </a:r>
          </a:p>
        </p:txBody>
      </p:sp>
      <p:sp>
        <p:nvSpPr>
          <p:cNvPr id="31752" name="Text Box 28"/>
          <p:cNvSpPr txBox="1">
            <a:spLocks noChangeArrowheads="1"/>
          </p:cNvSpPr>
          <p:nvPr/>
        </p:nvSpPr>
        <p:spPr bwMode="auto">
          <a:xfrm>
            <a:off x="682625" y="4624388"/>
            <a:ext cx="3097213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PLONA KS 1500 – MINI-CANHÃO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BOCAL 5,0 X 14,0 mm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PRESSÃO: 2,5 a 4,5 bar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VAZÃO: 12,5 a 16,6 m</a:t>
            </a:r>
            <a:r>
              <a:rPr lang="pt-BR" sz="1400" b="1" baseline="30000"/>
              <a:t>3</a:t>
            </a:r>
            <a:r>
              <a:rPr lang="pt-BR" sz="1400" b="1"/>
              <a:t>/h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D. ALCANCE: 56,0 a 68 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ESPAÇAMENTO: 36 x 36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446405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55650" y="908050"/>
            <a:ext cx="1944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ASPERSORES </a:t>
            </a: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755650" y="4408488"/>
            <a:ext cx="3097213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 b="1"/>
              <a:t>CANHÃO COMET TWIN 202/PLUS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BOCAL 30 mm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PRESSÃO: 3,0 a 7,0 bar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VAZÃO: 58,7 a 89,6 m</a:t>
            </a:r>
            <a:r>
              <a:rPr lang="pt-BR" sz="1400" b="1" baseline="30000"/>
              <a:t>3</a:t>
            </a:r>
            <a:r>
              <a:rPr lang="pt-BR" sz="1400" b="1"/>
              <a:t>/h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D. ALCANCE: 106,0 a 131,0 m</a:t>
            </a:r>
          </a:p>
          <a:p>
            <a:pPr>
              <a:spcBef>
                <a:spcPct val="50000"/>
              </a:spcBef>
            </a:pPr>
            <a:r>
              <a:rPr lang="pt-BR" sz="1400" b="1"/>
              <a:t>ESPAÇAMENTO: 72 X 72 m</a:t>
            </a:r>
          </a:p>
        </p:txBody>
      </p:sp>
      <p:pic>
        <p:nvPicPr>
          <p:cNvPr id="32773" name="Picture 15" descr="Figura 2045"/>
          <p:cNvPicPr>
            <a:picLocks noChangeAspect="1" noChangeArrowheads="1"/>
          </p:cNvPicPr>
          <p:nvPr>
            <p:ph/>
          </p:nvPr>
        </p:nvPicPr>
        <p:blipFill>
          <a:blip r:embed="rId2"/>
          <a:srcRect l="972" b="2481"/>
          <a:stretch>
            <a:fillRect/>
          </a:stretch>
        </p:blipFill>
        <p:spPr>
          <a:xfrm>
            <a:off x="827088" y="1341438"/>
            <a:ext cx="6624637" cy="28082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4537075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5903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MOTOBOMBA – com motores elétricos ou diesel</a:t>
            </a:r>
          </a:p>
        </p:txBody>
      </p:sp>
      <p:pic>
        <p:nvPicPr>
          <p:cNvPr id="33797" name="Picture 5" descr="Figura 2018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 l="1767" t="6932" r="55096" b="7544"/>
          <a:stretch>
            <a:fillRect/>
          </a:stretch>
        </p:blipFill>
        <p:spPr>
          <a:xfrm>
            <a:off x="4572000" y="4005263"/>
            <a:ext cx="4027488" cy="2717800"/>
          </a:xfrm>
          <a:noFill/>
          <a:ln w="76200">
            <a:solidFill>
              <a:srgbClr val="1521BB"/>
            </a:solidFill>
          </a:ln>
        </p:spPr>
      </p:pic>
      <p:pic>
        <p:nvPicPr>
          <p:cNvPr id="33798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1125538"/>
            <a:ext cx="4176712" cy="2820987"/>
          </a:xfrm>
          <a:noFill/>
        </p:spPr>
      </p:pic>
      <p:sp>
        <p:nvSpPr>
          <p:cNvPr id="33799" name="Text Box 10"/>
          <p:cNvSpPr txBox="1">
            <a:spLocks noChangeArrowheads="1"/>
          </p:cNvSpPr>
          <p:nvPr/>
        </p:nvSpPr>
        <p:spPr bwMode="auto">
          <a:xfrm>
            <a:off x="4643438" y="2312988"/>
            <a:ext cx="3457575" cy="3952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Consumo: 0,75 – 1,05 kW/CV.h</a:t>
            </a: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1187450" y="4978400"/>
            <a:ext cx="3240088" cy="3952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Consumo: 0,25 – 0,35 L/CV.h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4 – SELEÇÃO DE ASPERSORES</a:t>
            </a:r>
          </a:p>
        </p:txBody>
      </p:sp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4820" name="Text Box 16"/>
          <p:cNvSpPr txBox="1">
            <a:spLocks noChangeArrowheads="1"/>
          </p:cNvSpPr>
          <p:nvPr/>
        </p:nvSpPr>
        <p:spPr bwMode="auto">
          <a:xfrm>
            <a:off x="539750" y="1052513"/>
            <a:ext cx="8208963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FATORES INTERVENIENTES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</a:t>
            </a:r>
            <a:r>
              <a:rPr lang="pt-BR">
                <a:solidFill>
                  <a:srgbClr val="1521BB"/>
                </a:solidFill>
              </a:rPr>
              <a:t>Intensidade de aplicação</a:t>
            </a:r>
            <a:r>
              <a:rPr lang="pt-BR"/>
              <a:t> – Para culturas mais tenras deve ser inferior a 5 mm/h. Milho, cana, feijão, arroz, trigo, etc., suportam aplicação superior a 10 mm/h. </a:t>
            </a:r>
            <a:br>
              <a:rPr lang="pt-BR"/>
            </a:br>
            <a:r>
              <a:rPr lang="pt-BR"/>
              <a:t>    A intensidade de aplicação deve ser inferior à VIB do solo.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</a:t>
            </a:r>
            <a:r>
              <a:rPr lang="pt-BR">
                <a:solidFill>
                  <a:srgbClr val="1521BB"/>
                </a:solidFill>
              </a:rPr>
              <a:t>Grau de pulverização</a:t>
            </a:r>
            <a:r>
              <a:rPr lang="pt-BR"/>
              <a:t> – aspersores que apresentam elevada pulverização</a:t>
            </a:r>
            <a:br>
              <a:rPr lang="pt-BR"/>
            </a:br>
            <a:r>
              <a:rPr lang="pt-BR"/>
              <a:t>    são mais propensos às perdas de água por evaporação e deriva. Solos </a:t>
            </a:r>
            <a:br>
              <a:rPr lang="pt-BR"/>
            </a:br>
            <a:r>
              <a:rPr lang="pt-BR"/>
              <a:t>    muito argilosos formam crostas superficiais e selamento da superfície com</a:t>
            </a:r>
            <a:br>
              <a:rPr lang="pt-BR"/>
            </a:br>
            <a:r>
              <a:rPr lang="pt-BR"/>
              <a:t>    aplicação de aspersão com baixo grau de pulverização.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</a:t>
            </a:r>
            <a:r>
              <a:rPr lang="pt-BR">
                <a:solidFill>
                  <a:srgbClr val="1521BB"/>
                </a:solidFill>
              </a:rPr>
              <a:t>Diâmetro de cobertura</a:t>
            </a:r>
            <a:r>
              <a:rPr lang="pt-BR"/>
              <a:t> – utilizar um aspersor que apresente maior diâmetro</a:t>
            </a:r>
            <a:br>
              <a:rPr lang="pt-BR"/>
            </a:br>
            <a:r>
              <a:rPr lang="pt-BR"/>
              <a:t>   de alcance possível e máxima intensidade de aplicação desde que inferior à </a:t>
            </a:r>
            <a:br>
              <a:rPr lang="pt-BR"/>
            </a:br>
            <a:r>
              <a:rPr lang="pt-BR"/>
              <a:t>   VIB e suportável pela cultura.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</a:t>
            </a:r>
            <a:r>
              <a:rPr lang="pt-BR">
                <a:solidFill>
                  <a:srgbClr val="1521BB"/>
                </a:solidFill>
              </a:rPr>
              <a:t>Custo</a:t>
            </a:r>
            <a:r>
              <a:rPr lang="pt-BR"/>
              <a:t> – aspersores de metal são de maior custo, maior vida útil e suportam</a:t>
            </a:r>
            <a:br>
              <a:rPr lang="pt-BR"/>
            </a:br>
            <a:r>
              <a:rPr lang="pt-BR"/>
              <a:t>    maiores pressões; aspersores de plásticos são de menor custo, menor vida</a:t>
            </a:r>
            <a:br>
              <a:rPr lang="pt-BR"/>
            </a:br>
            <a:r>
              <a:rPr lang="pt-BR"/>
              <a:t>    útil e suportam menores pressões.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</a:t>
            </a:r>
            <a:r>
              <a:rPr lang="pt-BR">
                <a:solidFill>
                  <a:srgbClr val="1521BB"/>
                </a:solidFill>
              </a:rPr>
              <a:t>Pressão de operação</a:t>
            </a:r>
            <a:r>
              <a:rPr lang="pt-BR"/>
              <a:t> – para reduzir custos de operação a tendência atual é</a:t>
            </a:r>
            <a:br>
              <a:rPr lang="pt-BR"/>
            </a:br>
            <a:r>
              <a:rPr lang="pt-BR"/>
              <a:t>    utilizar aspersores de baixa pressão.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5 – FATORES QUE AFETAM O DESEMPENHO DO SISTEMA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2741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682625" y="1484313"/>
            <a:ext cx="79216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Pressão de operação</a:t>
            </a:r>
            <a:r>
              <a:rPr lang="pt-BR"/>
              <a:t> – Pressões elevadas promovem maior pulverização do jato, reduzem o diâmetro de alcance e aumentam a deposição de água próximo do aspersor. Pressões baixas proporcionam maiores diâmetros de gotas, maior alcance do jato e maior deposição de água na periferia da área molhada.</a:t>
            </a:r>
          </a:p>
        </p:txBody>
      </p:sp>
      <p:pic>
        <p:nvPicPr>
          <p:cNvPr id="35852" name="Picture 19" descr="Figura 2034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882900"/>
            <a:ext cx="4038600" cy="2417763"/>
          </a:xfrm>
          <a:noFill/>
        </p:spPr>
      </p:pic>
      <p:pic>
        <p:nvPicPr>
          <p:cNvPr id="35853" name="Picture 21" descr="Figura 2036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6313" y="2857500"/>
            <a:ext cx="3925887" cy="2428875"/>
          </a:xfrm>
          <a:noFill/>
        </p:spPr>
      </p:pic>
      <p:sp>
        <p:nvSpPr>
          <p:cNvPr id="35854" name="Text Box 24"/>
          <p:cNvSpPr txBox="1">
            <a:spLocks noChangeArrowheads="1"/>
          </p:cNvSpPr>
          <p:nvPr/>
        </p:nvSpPr>
        <p:spPr bwMode="auto">
          <a:xfrm>
            <a:off x="684213" y="5516563"/>
            <a:ext cx="3743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Agropolo NY 30 – pressão 30 mca</a:t>
            </a:r>
          </a:p>
        </p:txBody>
      </p:sp>
      <p:sp>
        <p:nvSpPr>
          <p:cNvPr id="35855" name="Text Box 25"/>
          <p:cNvSpPr txBox="1">
            <a:spLocks noChangeArrowheads="1"/>
          </p:cNvSpPr>
          <p:nvPr/>
        </p:nvSpPr>
        <p:spPr bwMode="auto">
          <a:xfrm>
            <a:off x="5148263" y="5516563"/>
            <a:ext cx="3995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Agropolo NY 30 – pressão 15 mca</a:t>
            </a:r>
          </a:p>
        </p:txBody>
      </p:sp>
      <p:sp>
        <p:nvSpPr>
          <p:cNvPr id="35856" name="Line 27"/>
          <p:cNvSpPr>
            <a:spLocks noChangeShapeType="1"/>
          </p:cNvSpPr>
          <p:nvPr/>
        </p:nvSpPr>
        <p:spPr bwMode="auto">
          <a:xfrm>
            <a:off x="1763713" y="4005263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5857" name="Line 28"/>
          <p:cNvSpPr>
            <a:spLocks noChangeShapeType="1"/>
          </p:cNvSpPr>
          <p:nvPr/>
        </p:nvSpPr>
        <p:spPr bwMode="auto">
          <a:xfrm flipV="1">
            <a:off x="2484438" y="2708275"/>
            <a:ext cx="0" cy="208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5858" name="Line 29"/>
          <p:cNvSpPr>
            <a:spLocks noChangeShapeType="1"/>
          </p:cNvSpPr>
          <p:nvPr/>
        </p:nvSpPr>
        <p:spPr bwMode="auto">
          <a:xfrm>
            <a:off x="6300788" y="4005263"/>
            <a:ext cx="2447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5859" name="Line 30"/>
          <p:cNvSpPr>
            <a:spLocks noChangeShapeType="1"/>
          </p:cNvSpPr>
          <p:nvPr/>
        </p:nvSpPr>
        <p:spPr bwMode="auto">
          <a:xfrm flipV="1">
            <a:off x="6732588" y="2708275"/>
            <a:ext cx="0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395288" y="260350"/>
            <a:ext cx="316865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1 – TIPOS DE SISTEMAS</a:t>
            </a:r>
          </a:p>
        </p:txBody>
      </p:sp>
      <p:sp>
        <p:nvSpPr>
          <p:cNvPr id="18435" name="Text Box 19"/>
          <p:cNvSpPr txBox="1">
            <a:spLocks noChangeArrowheads="1"/>
          </p:cNvSpPr>
          <p:nvPr/>
        </p:nvSpPr>
        <p:spPr bwMode="auto">
          <a:xfrm>
            <a:off x="395288" y="1262063"/>
            <a:ext cx="2881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/>
              <a:t>FIXOS PERMANENTES </a:t>
            </a:r>
          </a:p>
        </p:txBody>
      </p:sp>
      <p:sp>
        <p:nvSpPr>
          <p:cNvPr id="18436" name="Text Box 20"/>
          <p:cNvSpPr txBox="1">
            <a:spLocks noChangeArrowheads="1"/>
          </p:cNvSpPr>
          <p:nvPr/>
        </p:nvSpPr>
        <p:spPr bwMode="auto">
          <a:xfrm>
            <a:off x="395288" y="1766888"/>
            <a:ext cx="273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/>
              <a:t>FIXOS TEMPORÁRIOS </a:t>
            </a:r>
          </a:p>
        </p:txBody>
      </p:sp>
      <p:sp>
        <p:nvSpPr>
          <p:cNvPr id="18437" name="Text Box 21"/>
          <p:cNvSpPr txBox="1">
            <a:spLocks noChangeArrowheads="1"/>
          </p:cNvSpPr>
          <p:nvPr/>
        </p:nvSpPr>
        <p:spPr bwMode="auto">
          <a:xfrm>
            <a:off x="395288" y="22701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SEMIFÍXOS </a:t>
            </a:r>
          </a:p>
        </p:txBody>
      </p:sp>
      <p:sp>
        <p:nvSpPr>
          <p:cNvPr id="18438" name="Text Box 22"/>
          <p:cNvSpPr txBox="1">
            <a:spLocks noChangeArrowheads="1"/>
          </p:cNvSpPr>
          <p:nvPr/>
        </p:nvSpPr>
        <p:spPr bwMode="auto">
          <a:xfrm>
            <a:off x="395288" y="2774950"/>
            <a:ext cx="194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/>
              <a:t>PORTÁTEIS</a:t>
            </a:r>
          </a:p>
        </p:txBody>
      </p:sp>
      <p:pic>
        <p:nvPicPr>
          <p:cNvPr id="18439" name="Picture 32" descr="Cópia de asp1"/>
          <p:cNvPicPr preferRelativeResize="0">
            <a:picLocks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48038" y="1341438"/>
            <a:ext cx="3300412" cy="2189162"/>
          </a:xfrm>
          <a:noFill/>
          <a:ln w="28575">
            <a:solidFill>
              <a:srgbClr val="FF3300"/>
            </a:solidFill>
          </a:ln>
        </p:spPr>
      </p:pic>
      <p:pic>
        <p:nvPicPr>
          <p:cNvPr id="18440" name="Picture 5" descr="40"/>
          <p:cNvPicPr preferRelativeResize="0">
            <a:picLocks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3646488"/>
            <a:ext cx="3743325" cy="2519362"/>
          </a:xfrm>
          <a:noFill/>
          <a:ln w="28575">
            <a:solidFill>
              <a:srgbClr val="FF3300"/>
            </a:solidFill>
          </a:ln>
        </p:spPr>
      </p:pic>
      <p:pic>
        <p:nvPicPr>
          <p:cNvPr id="18441" name="Picture 4" descr="fig024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11963" y="476250"/>
            <a:ext cx="1798637" cy="3024188"/>
          </a:xfrm>
          <a:noFill/>
          <a:ln w="28575">
            <a:solidFill>
              <a:srgbClr val="FF3300"/>
            </a:solidFill>
          </a:ln>
        </p:spPr>
      </p:pic>
      <p:pic>
        <p:nvPicPr>
          <p:cNvPr id="18442" name="Picture 35" descr="fig025"/>
          <p:cNvPicPr preferRelativeResize="0">
            <a:picLocks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659313" y="3644900"/>
            <a:ext cx="3944937" cy="2486025"/>
          </a:xfrm>
          <a:noFill/>
          <a:ln w="28575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5 – FATORES QUE AFETAM O DESEMPENHO DO SISTEMA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2741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6871" name="Rectangle 8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6872" name="Rectangle 9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6873" name="Rectangle 10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pic>
        <p:nvPicPr>
          <p:cNvPr id="36874" name="Picture 22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203575" y="620713"/>
            <a:ext cx="5184775" cy="6184900"/>
          </a:xfrm>
          <a:noFill/>
        </p:spPr>
      </p:pic>
      <p:sp>
        <p:nvSpPr>
          <p:cNvPr id="36875" name="Text Box 24"/>
          <p:cNvSpPr txBox="1">
            <a:spLocks noChangeArrowheads="1"/>
          </p:cNvSpPr>
          <p:nvPr/>
        </p:nvSpPr>
        <p:spPr bwMode="auto">
          <a:xfrm>
            <a:off x="755650" y="692150"/>
            <a:ext cx="23764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</a:rPr>
              <a:t>TABELA DE CARACTERÍSTICAS DO ASPERSOR: SELEÇÃO DA PRESSÃO DE SERVIÇO</a:t>
            </a:r>
          </a:p>
        </p:txBody>
      </p:sp>
      <p:pic>
        <p:nvPicPr>
          <p:cNvPr id="36876" name="Picture 25" descr="Figura 2038"/>
          <p:cNvPicPr>
            <a:picLocks noChangeAspect="1" noChangeArrowheads="1"/>
          </p:cNvPicPr>
          <p:nvPr/>
        </p:nvPicPr>
        <p:blipFill>
          <a:blip r:embed="rId3"/>
          <a:srcRect l="3377" r="4410" b="157"/>
          <a:stretch>
            <a:fillRect/>
          </a:stretch>
        </p:blipFill>
        <p:spPr bwMode="auto">
          <a:xfrm>
            <a:off x="755650" y="3068638"/>
            <a:ext cx="18716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5 – FATORES QUE AFETAM O DESEMPENHO DO SISTEMA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2741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7899" name="Text Box 12"/>
          <p:cNvSpPr txBox="1">
            <a:spLocks noChangeArrowheads="1"/>
          </p:cNvSpPr>
          <p:nvPr/>
        </p:nvSpPr>
        <p:spPr bwMode="auto">
          <a:xfrm>
            <a:off x="682625" y="1484313"/>
            <a:ext cx="7777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Espaçamento dos aspersores</a:t>
            </a:r>
            <a:r>
              <a:rPr lang="pt-BR"/>
              <a:t> – deve ser tal que a uniformidade de distribuição de água seja superior a 80%.</a:t>
            </a:r>
          </a:p>
        </p:txBody>
      </p:sp>
      <p:pic>
        <p:nvPicPr>
          <p:cNvPr id="37900" name="Picture 18" descr="Figura 2033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08125" y="2138363"/>
            <a:ext cx="6232525" cy="4098925"/>
          </a:xfrm>
          <a:noFill/>
        </p:spPr>
      </p:pic>
      <p:sp>
        <p:nvSpPr>
          <p:cNvPr id="37901" name="Text Box 20"/>
          <p:cNvSpPr txBox="1">
            <a:spLocks noChangeArrowheads="1"/>
          </p:cNvSpPr>
          <p:nvPr/>
        </p:nvSpPr>
        <p:spPr bwMode="auto">
          <a:xfrm>
            <a:off x="611188" y="6237288"/>
            <a:ext cx="7993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Agropolo NY 30 – pressão 30 mca; espaçamento 18 m x 18 m;  CUC = 81%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5 – FATORES QUE AFETAM O DESEMPENHO DO SISTEMA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2741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pic>
        <p:nvPicPr>
          <p:cNvPr id="38923" name="Picture 12" descr="Figura 2030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509713"/>
            <a:ext cx="6121400" cy="5319712"/>
          </a:xfrm>
          <a:noFill/>
        </p:spPr>
      </p:pic>
      <p:sp>
        <p:nvSpPr>
          <p:cNvPr id="38924" name="Text Box 13"/>
          <p:cNvSpPr txBox="1">
            <a:spLocks noChangeArrowheads="1"/>
          </p:cNvSpPr>
          <p:nvPr/>
        </p:nvSpPr>
        <p:spPr bwMode="auto">
          <a:xfrm>
            <a:off x="1692275" y="1412875"/>
            <a:ext cx="532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</a:rPr>
              <a:t>CUC versus espaçamento entre aspersores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5 – FATORES QUE AFETAM O DESEMPENHO DO SISTEMA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2741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684213" y="1412875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Altura do tubo de elevação</a:t>
            </a:r>
            <a:r>
              <a:rPr lang="pt-BR"/>
              <a:t> – O aumento da altura do tubo de elevação promove aumento da uniformidade de distribuição de água</a:t>
            </a:r>
          </a:p>
        </p:txBody>
      </p:sp>
      <p:pic>
        <p:nvPicPr>
          <p:cNvPr id="39948" name="Picture 1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2025650"/>
            <a:ext cx="5472112" cy="47164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5 – FATORES QUE AFETAM O DESEMPENHO DO SISTEMA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0" y="2741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249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435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endParaRPr kumimoji="1" lang="pt-BR" sz="2400">
              <a:latin typeface="Times New Roman" pitchFamily="18" charset="0"/>
            </a:endParaRP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684213" y="2814638"/>
            <a:ext cx="8064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Velocidade de rotação</a:t>
            </a:r>
            <a:r>
              <a:rPr lang="pt-BR"/>
              <a:t> – a velocidade periférica do jato de um aspersor deve estar entre 1 e 2 m/s. Não deve ser inferior a 1 m/s porque resulta em irregularidade no tempo de rotação. Não deve ser superior a 2 m/s porque reduz o alcance do jato e produz desgaste prematuro do mancal do aspersor.</a:t>
            </a:r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684213" y="1924050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Velocidade do vento</a:t>
            </a:r>
            <a:r>
              <a:rPr lang="pt-BR"/>
              <a:t> – recomenda-se irrigar por aspersão em horários cuja velocidade do vento seja inferior a 4 km/h.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820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6 – DISPOSIÇÃO DO EQUIPAMENTO NO CAMPO</a:t>
            </a: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757238" y="981075"/>
            <a:ext cx="532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ESQUEMA GERAL DE UM SISTEMA SEMIFÍXO</a:t>
            </a:r>
          </a:p>
        </p:txBody>
      </p:sp>
      <p:pic>
        <p:nvPicPr>
          <p:cNvPr id="41988" name="Picture 15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509713"/>
            <a:ext cx="7777162" cy="53038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20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6 – DISPOSIÇÃO DO EQUIPAMENTO NO CAMPO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57238" y="974725"/>
            <a:ext cx="3598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FATORES INTERVENIENTES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95288" y="1700213"/>
            <a:ext cx="8351837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/>
              <a:t> LOCALIZAÇÃO DA FONTE DE ÁGUA – estudar a possibilidade de localizar a</a:t>
            </a:r>
            <a:br>
              <a:rPr lang="pt-BR"/>
            </a:br>
            <a:r>
              <a:rPr lang="pt-BR"/>
              <a:t>    captação de água de forma a minimizar a distância da área irrigada para </a:t>
            </a:r>
            <a:br>
              <a:rPr lang="pt-BR"/>
            </a:br>
            <a:r>
              <a:rPr lang="pt-BR"/>
              <a:t>    reduzir o comprimento da linha principal.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Poços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Canais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Represas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Rios</a:t>
            </a: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95288" y="4437063"/>
            <a:ext cx="8208962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/>
              <a:t> TAMANHO E FORMA DA ÁREA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Tamanho – sistema apropriado para área inferior a 50 ha. Para áreas</a:t>
            </a:r>
            <a:br>
              <a:rPr lang="pt-BR"/>
            </a:br>
            <a:r>
              <a:rPr lang="pt-BR"/>
              <a:t>    maiores estudar a possibilidade de dividir em subáreas independentes.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Forma – preferencialmente retangulares ou quadradas.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20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6 – DISPOSIÇÃO DO EQUIPAMENTO NO CAMPO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57238" y="974725"/>
            <a:ext cx="3598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FATORES INTERVENIENTES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95288" y="1700213"/>
            <a:ext cx="8351837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/>
              <a:t> DIREÇÃO E COMPRIMENTO DAS LINHAS LATERAIS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Ventos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Direção das linhas de plantio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Declividade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Comprimento máximo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95288" y="4437063"/>
            <a:ext cx="84963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/>
              <a:t> LINHA PRINCIPAL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Direção – maior aclive (ou declive)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Posição – facilitar o posicionamento e a movimentação das laterais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23850" y="188913"/>
            <a:ext cx="820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6 – DISPOSIÇÃO DO EQUIPAMENTO NO CAMPO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57238" y="974725"/>
            <a:ext cx="3598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FATORES INTERVENIENTES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95288" y="1773238"/>
            <a:ext cx="8351837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/>
              <a:t> DIÂMETROS DA LATERAIS E PRINCIPAL 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Laterais – recomenda-se um único diâmetro, inferior a 100 mm. O critério</a:t>
            </a:r>
            <a:br>
              <a:rPr lang="pt-BR"/>
            </a:br>
            <a:r>
              <a:rPr lang="pt-BR"/>
              <a:t>    é a uniformidade de distribuição de água.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Principal – tantos diâmetros quantas forem as razões de </a:t>
            </a:r>
            <a:br>
              <a:rPr lang="pt-BR"/>
            </a:br>
            <a:r>
              <a:rPr lang="pt-BR"/>
              <a:t>    ordem econômica. O critério é econômico: mínimo custo anual total.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539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UNIFORMIDADE DE DISTRIBUIÇÃO DE ÁGUA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68313" y="1557338"/>
            <a:ext cx="81359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DETERMINAÇÃO DA UNIFORMIDADE DE DISTRIBUIÇÃO DE ÁGUA</a:t>
            </a:r>
          </a:p>
        </p:txBody>
      </p:sp>
      <p:pic>
        <p:nvPicPr>
          <p:cNvPr id="46087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 l="6357" r="7281"/>
          <a:stretch>
            <a:fillRect/>
          </a:stretch>
        </p:blipFill>
        <p:spPr>
          <a:xfrm>
            <a:off x="323850" y="2205038"/>
            <a:ext cx="5111750" cy="2974975"/>
          </a:xfrm>
          <a:noFill/>
        </p:spPr>
      </p:pic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5219700" y="2276475"/>
            <a:ext cx="392430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/>
              <a:t>Espaçamento entre coletores = 3m x 3m</a:t>
            </a:r>
          </a:p>
          <a:p>
            <a:pPr>
              <a:spcBef>
                <a:spcPct val="50000"/>
              </a:spcBef>
            </a:pPr>
            <a:r>
              <a:rPr lang="pt-BR" sz="1600"/>
              <a:t>Espaçamento entre laterais = 12m x 18m</a:t>
            </a:r>
          </a:p>
          <a:p>
            <a:pPr>
              <a:spcBef>
                <a:spcPct val="50000"/>
              </a:spcBef>
            </a:pPr>
            <a:r>
              <a:rPr lang="pt-BR" sz="1600"/>
              <a:t>Tempo de aplicação de água = 1 hora</a:t>
            </a:r>
          </a:p>
          <a:p>
            <a:pPr>
              <a:spcBef>
                <a:spcPct val="50000"/>
              </a:spcBef>
            </a:pPr>
            <a:r>
              <a:rPr lang="pt-BR" sz="1600"/>
              <a:t>Vazão do aspersor = 4,61 m</a:t>
            </a:r>
            <a:r>
              <a:rPr lang="pt-BR" sz="1600" baseline="30000"/>
              <a:t>3</a:t>
            </a:r>
            <a:r>
              <a:rPr lang="pt-BR" sz="1600"/>
              <a:t>/h</a:t>
            </a:r>
          </a:p>
        </p:txBody>
      </p:sp>
      <p:pic>
        <p:nvPicPr>
          <p:cNvPr id="46089" name="Picture 10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307138" y="3789363"/>
            <a:ext cx="1504950" cy="16557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2 – VANTAGENS, LIMITAÇÕES E PESRPECTIVAS</a:t>
            </a:r>
          </a:p>
        </p:txBody>
      </p:sp>
      <p:sp>
        <p:nvSpPr>
          <p:cNvPr id="19459" name="Text Box 328"/>
          <p:cNvSpPr txBox="1">
            <a:spLocks noChangeArrowheads="1"/>
          </p:cNvSpPr>
          <p:nvPr/>
        </p:nvSpPr>
        <p:spPr bwMode="auto">
          <a:xfrm>
            <a:off x="539750" y="1628775"/>
            <a:ext cx="80645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Dispensa sistematização ou uniformização do terreno;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A taxa de aplicação de água e a lâmina aplicada podem ser facilmente </a:t>
            </a:r>
            <a:br>
              <a:rPr lang="pt-BR"/>
            </a:br>
            <a:r>
              <a:rPr lang="pt-BR"/>
              <a:t>    ajustadas às exigências do solo;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Permite alta uniformidade de distribuição de água;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Permite economia de água por possibilitar alta eficiência de aplicação;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Permite bom aproveitamento do terreno;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Facilidade de operação e manejo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Polivalência das instalações (fertirrigação; controle de temperatura)</a:t>
            </a:r>
          </a:p>
        </p:txBody>
      </p:sp>
      <p:sp>
        <p:nvSpPr>
          <p:cNvPr id="19460" name="Text Box 329"/>
          <p:cNvSpPr txBox="1">
            <a:spLocks noChangeArrowheads="1"/>
          </p:cNvSpPr>
          <p:nvPr/>
        </p:nvSpPr>
        <p:spPr bwMode="auto">
          <a:xfrm>
            <a:off x="827088" y="1052513"/>
            <a:ext cx="287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VANTAGENS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6767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CÁLCULO DA UNIFORMIDADE DE DISTRIBUIÇÃO DE ÁGUA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ph/>
          </p:nvPr>
        </p:nvGraphicFramePr>
        <p:xfrm>
          <a:off x="2779713" y="2965450"/>
          <a:ext cx="3346450" cy="1976438"/>
        </p:xfrm>
        <a:graphic>
          <a:graphicData uri="http://schemas.openxmlformats.org/presentationml/2006/ole">
            <p:oleObj spid="_x0000_s1026" name="Equation" r:id="rId3" imgW="1612800" imgH="952200" progId="Equation.3">
              <p:embed/>
            </p:oleObj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330325" y="2054225"/>
            <a:ext cx="6337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COEFICIENTE DE UNIFORMIDADE DE CHRISTIANSEN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6767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CÁLCULO DA UNIFORMIDADE DE DISTRIBUIÇÃO DE ÁGUA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611188" y="1987550"/>
            <a:ext cx="5040312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Lâminas coletadas (Xi) = vide dados de ensaio</a:t>
            </a:r>
          </a:p>
          <a:p>
            <a:pPr>
              <a:spcBef>
                <a:spcPct val="50000"/>
              </a:spcBef>
            </a:pPr>
            <a:r>
              <a:rPr lang="pt-BR"/>
              <a:t>Lâmina média coletada = 18,8 mm/h</a:t>
            </a:r>
          </a:p>
          <a:p>
            <a:pPr>
              <a:spcBef>
                <a:spcPct val="50000"/>
              </a:spcBef>
            </a:pPr>
            <a:r>
              <a:rPr lang="pt-BR"/>
              <a:t>N = 24</a:t>
            </a:r>
          </a:p>
          <a:p>
            <a:pPr>
              <a:spcBef>
                <a:spcPct val="50000"/>
              </a:spcBef>
            </a:pPr>
            <a:r>
              <a:rPr lang="pt-BR"/>
              <a:t>Desvio padrão = 3,4 mm</a:t>
            </a:r>
          </a:p>
          <a:p>
            <a:pPr>
              <a:spcBef>
                <a:spcPct val="50000"/>
              </a:spcBef>
            </a:pPr>
            <a:r>
              <a:rPr lang="pt-BR"/>
              <a:t>Coeficiente de variação = 18,1 %</a:t>
            </a:r>
          </a:p>
          <a:p>
            <a:pPr>
              <a:spcBef>
                <a:spcPct val="50000"/>
              </a:spcBef>
            </a:pPr>
            <a:r>
              <a:rPr lang="pt-BR"/>
              <a:t>CUC = 85,1 %</a:t>
            </a:r>
          </a:p>
        </p:txBody>
      </p:sp>
      <p:sp>
        <p:nvSpPr>
          <p:cNvPr id="47111" name="Text Box 10"/>
          <p:cNvSpPr txBox="1">
            <a:spLocks noChangeArrowheads="1"/>
          </p:cNvSpPr>
          <p:nvPr/>
        </p:nvSpPr>
        <p:spPr bwMode="auto">
          <a:xfrm>
            <a:off x="3995738" y="4657725"/>
            <a:ext cx="4822825" cy="1219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1521BB"/>
                </a:solidFill>
              </a:rPr>
              <a:t>Recomendações para irrigação tradicional</a:t>
            </a:r>
          </a:p>
          <a:p>
            <a:pPr>
              <a:buFont typeface="Wingdings" pitchFamily="2" charset="2"/>
              <a:buChar char="ü"/>
            </a:pPr>
            <a:r>
              <a:rPr lang="pt-BR"/>
              <a:t> Culturas anuais: CUC mínimo = 80%</a:t>
            </a:r>
          </a:p>
          <a:p>
            <a:pPr>
              <a:buFont typeface="Wingdings" pitchFamily="2" charset="2"/>
              <a:buChar char="ü"/>
            </a:pPr>
            <a:r>
              <a:rPr lang="pt-BR"/>
              <a:t> Frutíferas: CUC mínimo = 70%</a:t>
            </a:r>
          </a:p>
          <a:p>
            <a:pPr>
              <a:buFont typeface="Wingdings" pitchFamily="2" charset="2"/>
              <a:buChar char="ü"/>
            </a:pPr>
            <a:r>
              <a:rPr lang="pt-BR"/>
              <a:t> Olerícolas: CUC mínimo = 85%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95288" y="981075"/>
            <a:ext cx="331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EFICIÊNCIA DE APLICAÇÃO</a:t>
            </a:r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285750" y="1811338"/>
            <a:ext cx="8678863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133850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Proporção da água aplicada na parcela que permanece disponível para satisfazer o objetivo desejado</a:t>
            </a:r>
          </a:p>
          <a:p>
            <a:pPr defTabSz="4133850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algn="just" defTabSz="4133850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algn="just" defTabSz="4133850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algn="just" defTabSz="4133850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Xarm – lâmina de Irrigação útil armazenada, disponível para a cultura.</a:t>
            </a:r>
          </a:p>
          <a:p>
            <a:pPr algn="just" defTabSz="4133850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Xa – lâmina média de irrigação aplicada na parcela (irrigação total aplicada)</a:t>
            </a:r>
          </a:p>
          <a:p>
            <a:pPr defTabSz="4133850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	</a:t>
            </a:r>
            <a:r>
              <a:rPr lang="pt-BR">
                <a:solidFill>
                  <a:srgbClr val="FF0000"/>
                </a:solidFill>
              </a:rPr>
              <a:t>PERDAS TOTAIS NA PARCELA = (100 – EA)%</a:t>
            </a:r>
            <a:r>
              <a:rPr lang="pt-BR"/>
              <a:t> </a:t>
            </a:r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>
            <p:ph/>
          </p:nvPr>
        </p:nvGraphicFramePr>
        <p:xfrm>
          <a:off x="3506788" y="2565400"/>
          <a:ext cx="2043112" cy="709613"/>
        </p:xfrm>
        <a:graphic>
          <a:graphicData uri="http://schemas.openxmlformats.org/presentationml/2006/ole">
            <p:oleObj spid="_x0000_s2050" name="Equation" r:id="rId3" imgW="914400" imgH="317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395288" y="981075"/>
            <a:ext cx="3671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EFICIÊNCIA DE DISTRIBUIÇÃO</a:t>
            </a:r>
          </a:p>
        </p:txBody>
      </p:sp>
      <p:sp>
        <p:nvSpPr>
          <p:cNvPr id="3079" name="Rectangle 9"/>
          <p:cNvSpPr>
            <a:spLocks noChangeArrowheads="1"/>
          </p:cNvSpPr>
          <p:nvPr/>
        </p:nvSpPr>
        <p:spPr bwMode="auto">
          <a:xfrm>
            <a:off x="468313" y="1617663"/>
            <a:ext cx="806450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É a fração da água infiltrada que permaneceu disponível para contribuir com o objetivo de satisfazer o déficit e lixiviar o excesso de sais do solo e outros usos benéficos</a:t>
            </a:r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algn="just"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Xinf – lâmina média de irrigação infiltrada na parcela</a:t>
            </a:r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	</a:t>
            </a:r>
            <a:r>
              <a:rPr lang="pt-BR">
                <a:solidFill>
                  <a:srgbClr val="FF0000"/>
                </a:solidFill>
              </a:rPr>
              <a:t>PERDA POR PERCOLAÇÃO = (100 – ED)%</a:t>
            </a:r>
            <a:r>
              <a:rPr lang="pt-BR"/>
              <a:t> </a:t>
            </a:r>
          </a:p>
        </p:txBody>
      </p:sp>
      <p:graphicFrame>
        <p:nvGraphicFramePr>
          <p:cNvPr id="3074" name="Object 10"/>
          <p:cNvGraphicFramePr>
            <a:graphicFrameLocks noChangeAspect="1"/>
          </p:cNvGraphicFramePr>
          <p:nvPr>
            <p:ph/>
          </p:nvPr>
        </p:nvGraphicFramePr>
        <p:xfrm>
          <a:off x="3235325" y="2847975"/>
          <a:ext cx="2273300" cy="788988"/>
        </p:xfrm>
        <a:graphic>
          <a:graphicData uri="http://schemas.openxmlformats.org/presentationml/2006/ole">
            <p:oleObj spid="_x0000_s3074" name="Equation" r:id="rId3" imgW="914400" imgH="317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95288" y="981075"/>
            <a:ext cx="691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EFICIÊNCIA EM POTENCIAL DE APLICAÇÃO</a:t>
            </a: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468313" y="1617663"/>
            <a:ext cx="8064500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É a fração da água aplicada na parcela que permaneceu disponível para infiltrar no solo</a:t>
            </a:r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algn="just"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	</a:t>
            </a:r>
            <a:r>
              <a:rPr lang="pt-BR">
                <a:solidFill>
                  <a:srgbClr val="FF0000"/>
                </a:solidFill>
              </a:rPr>
              <a:t>PERDA POR EVAPORAÇÃO + DERIVA = (100 – EPA)%</a:t>
            </a:r>
            <a:r>
              <a:rPr lang="pt-BR"/>
              <a:t> </a:t>
            </a:r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>
            <p:ph/>
          </p:nvPr>
        </p:nvGraphicFramePr>
        <p:xfrm>
          <a:off x="3252788" y="2678113"/>
          <a:ext cx="2238375" cy="766762"/>
        </p:xfrm>
        <a:graphic>
          <a:graphicData uri="http://schemas.openxmlformats.org/presentationml/2006/ole">
            <p:oleObj spid="_x0000_s4098" name="Equation" r:id="rId3" imgW="927000" imgH="317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4322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EFICIÊNCIA DE ARMAZENAGEM</a:t>
            </a: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539750" y="2060575"/>
            <a:ext cx="792003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Razão entre a lâmina média de irrigação infiltrada que ficou armazenada útil para as plantas (Xarm) e a lâmina média de irrigação necessária para satisfazer o déficit (IRN)</a:t>
            </a:r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A ES avalia quanto a necessidade de água da planta foi satisfeita pela irrigação</a:t>
            </a: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>
            <p:ph/>
          </p:nvPr>
        </p:nvGraphicFramePr>
        <p:xfrm>
          <a:off x="3171825" y="3155950"/>
          <a:ext cx="2336800" cy="822325"/>
        </p:xfrm>
        <a:graphic>
          <a:graphicData uri="http://schemas.openxmlformats.org/presentationml/2006/ole">
            <p:oleObj spid="_x0000_s5122" name="Equation" r:id="rId3" imgW="901440" imgH="317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467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GRAU DE ADEQUAÇÃO DA IRRIGAÇÃO</a:t>
            </a:r>
          </a:p>
        </p:txBody>
      </p:sp>
      <p:sp>
        <p:nvSpPr>
          <p:cNvPr id="48134" name="Rectangle 9"/>
          <p:cNvSpPr>
            <a:spLocks noChangeArrowheads="1"/>
          </p:cNvSpPr>
          <p:nvPr/>
        </p:nvSpPr>
        <p:spPr bwMode="auto">
          <a:xfrm>
            <a:off x="395288" y="1773238"/>
            <a:ext cx="84629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13385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CONCEITO ECONÔMICO - grau de adequação (</a:t>
            </a:r>
            <a:r>
              <a:rPr lang="pt-BR" b="1"/>
              <a:t>A</a:t>
            </a:r>
            <a:r>
              <a:rPr lang="pt-BR" b="1" baseline="-16000"/>
              <a:t>R</a:t>
            </a:r>
            <a:r>
              <a:rPr lang="pt-BR"/>
              <a:t>) refere-se à fração da área que recebe a quantidade de água capaz de manter a qualidade do produto e a produtividade vegetal no nível econômico desejado.</a:t>
            </a:r>
          </a:p>
          <a:p>
            <a:pPr defTabSz="413385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endParaRPr lang="pt-BR"/>
          </a:p>
          <a:p>
            <a:pPr defTabSz="413385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  <a:tabLst>
                <a:tab pos="723900" algn="l"/>
              </a:tabLst>
            </a:pPr>
            <a:r>
              <a:rPr lang="pt-BR"/>
              <a:t>CONCEITO TÉCNICO – é a fração da área irrigada que recebe no mínimo a lâmina de irrigação real necessária.</a:t>
            </a:r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373063" y="4148138"/>
            <a:ext cx="7151687" cy="201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/>
              <a:t>ESPECIFICAÇÕES PARA  A IRRIGAÇÃO TRADICIONAL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b="1">
                <a:solidFill>
                  <a:srgbClr val="003366"/>
                </a:solidFill>
              </a:rPr>
              <a:t> culturas anuais extensivas: CUC = 80%; A</a:t>
            </a:r>
            <a:r>
              <a:rPr lang="pt-BR" b="1" baseline="-25000">
                <a:solidFill>
                  <a:srgbClr val="003366"/>
                </a:solidFill>
              </a:rPr>
              <a:t>R</a:t>
            </a:r>
            <a:r>
              <a:rPr lang="pt-BR" b="1">
                <a:solidFill>
                  <a:srgbClr val="003366"/>
                </a:solidFill>
              </a:rPr>
              <a:t> = 75%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b="1">
                <a:solidFill>
                  <a:srgbClr val="003366"/>
                </a:solidFill>
              </a:rPr>
              <a:t> frutíferas: CUC = 70%; A</a:t>
            </a:r>
            <a:r>
              <a:rPr lang="pt-BR" b="1" baseline="-25000">
                <a:solidFill>
                  <a:srgbClr val="003366"/>
                </a:solidFill>
              </a:rPr>
              <a:t>R</a:t>
            </a:r>
            <a:r>
              <a:rPr lang="pt-BR" b="1">
                <a:solidFill>
                  <a:srgbClr val="003366"/>
                </a:solidFill>
              </a:rPr>
              <a:t> = 50%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</a:pPr>
            <a:r>
              <a:rPr lang="pt-BR" b="1">
                <a:solidFill>
                  <a:srgbClr val="003366"/>
                </a:solidFill>
              </a:rPr>
              <a:t> olerícolas: CUC = 85%; A</a:t>
            </a:r>
            <a:r>
              <a:rPr lang="pt-BR" b="1" baseline="-25000">
                <a:solidFill>
                  <a:srgbClr val="003366"/>
                </a:solidFill>
              </a:rPr>
              <a:t>R</a:t>
            </a:r>
            <a:r>
              <a:rPr lang="pt-BR" b="1">
                <a:solidFill>
                  <a:srgbClr val="003366"/>
                </a:solidFill>
              </a:rPr>
              <a:t> = 90%</a:t>
            </a: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ü"/>
            </a:pPr>
            <a:endParaRPr lang="pt-BR" b="1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8135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CÁLCULO DA EFICIÊNCIA E DO GRAU DE ADEQUAÇÃO DA IRRIGAÇÃO</a:t>
            </a:r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468313" y="1773238"/>
            <a:ext cx="860425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Considere os dados do exemplo anterior:</a:t>
            </a:r>
          </a:p>
          <a:p>
            <a:pPr>
              <a:spcBef>
                <a:spcPct val="50000"/>
              </a:spcBef>
            </a:pPr>
            <a:r>
              <a:rPr lang="pt-BR"/>
              <a:t>Lâmina média coletada (Xinf) = 18,8 mm</a:t>
            </a:r>
          </a:p>
          <a:p>
            <a:pPr>
              <a:spcBef>
                <a:spcPct val="50000"/>
              </a:spcBef>
            </a:pPr>
            <a:r>
              <a:rPr lang="pt-BR"/>
              <a:t>Tempo de aplicação de água = 1 hora</a:t>
            </a:r>
          </a:p>
          <a:p>
            <a:pPr>
              <a:spcBef>
                <a:spcPct val="50000"/>
              </a:spcBef>
            </a:pPr>
            <a:r>
              <a:rPr lang="pt-BR"/>
              <a:t>Irrigação real necessária (IRN) = 17 mm</a:t>
            </a:r>
          </a:p>
          <a:p>
            <a:pPr>
              <a:spcBef>
                <a:spcPct val="50000"/>
              </a:spcBef>
            </a:pPr>
            <a:r>
              <a:rPr lang="pt-BR"/>
              <a:t>Vazão do aspersor = 4,61 m</a:t>
            </a:r>
            <a:r>
              <a:rPr lang="pt-BR" baseline="30000"/>
              <a:t>3</a:t>
            </a:r>
            <a:r>
              <a:rPr lang="pt-BR"/>
              <a:t>/h</a:t>
            </a:r>
          </a:p>
          <a:p>
            <a:pPr>
              <a:spcBef>
                <a:spcPct val="50000"/>
              </a:spcBef>
            </a:pPr>
            <a:r>
              <a:rPr lang="pt-BR"/>
              <a:t>Espaçamento entre aspersores = 12 m x 18 m</a:t>
            </a:r>
          </a:p>
          <a:p>
            <a:pPr>
              <a:spcBef>
                <a:spcPct val="50000"/>
              </a:spcBef>
            </a:pPr>
            <a:r>
              <a:rPr lang="pt-BR"/>
              <a:t>Lâmina média aplicada (Xa) = [(4,61 x 1)/(12 x 18)] x 1000 = 21,3 mm</a:t>
            </a:r>
          </a:p>
          <a:p>
            <a:pPr>
              <a:spcBef>
                <a:spcPct val="50000"/>
              </a:spcBef>
            </a:pPr>
            <a:r>
              <a:rPr lang="pt-BR"/>
              <a:t>Lâmina média armazenada (Xarm) = (16,9 + 14,9 + 16,6 + ... +17,0)/24 = 16,4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8135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CÁLCULO DA EFICIÊNCIA E DO GRAU DE ADEQUAÇÃO DA IRRIGAÇÃO</a:t>
            </a:r>
          </a:p>
        </p:txBody>
      </p:sp>
      <p:sp>
        <p:nvSpPr>
          <p:cNvPr id="50182" name="Text Box 7"/>
          <p:cNvSpPr txBox="1">
            <a:spLocks noChangeArrowheads="1"/>
          </p:cNvSpPr>
          <p:nvPr/>
        </p:nvSpPr>
        <p:spPr bwMode="auto">
          <a:xfrm>
            <a:off x="611188" y="2078038"/>
            <a:ext cx="7777162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1521BB"/>
                </a:solidFill>
              </a:rPr>
              <a:t>EFICIÊNCIA</a:t>
            </a:r>
            <a:endParaRPr lang="pt-BR"/>
          </a:p>
          <a:p>
            <a:pPr>
              <a:spcBef>
                <a:spcPct val="50000"/>
              </a:spcBef>
            </a:pPr>
            <a:r>
              <a:rPr lang="pt-BR"/>
              <a:t>Eficiência em potencial de aplicação (EPA) = (18,8/21,3) x 100 = 88,26 %</a:t>
            </a:r>
          </a:p>
          <a:p>
            <a:pPr>
              <a:spcBef>
                <a:spcPct val="50000"/>
              </a:spcBef>
            </a:pPr>
            <a:r>
              <a:rPr lang="pt-BR"/>
              <a:t>Perdas por evaporação + vento = 100 – 88,26 = 11,74 %</a:t>
            </a:r>
          </a:p>
          <a:p>
            <a:pPr>
              <a:spcBef>
                <a:spcPct val="50000"/>
              </a:spcBef>
            </a:pPr>
            <a:r>
              <a:rPr lang="pt-BR"/>
              <a:t>Eficiência de distribuição (ED) = (16,4/18,8) x 100 = 87,23 %</a:t>
            </a:r>
          </a:p>
          <a:p>
            <a:pPr>
              <a:spcBef>
                <a:spcPct val="50000"/>
              </a:spcBef>
            </a:pPr>
            <a:r>
              <a:rPr lang="pt-BR"/>
              <a:t>Perda por percolação = 100 – 87,23 = 12,77 %</a:t>
            </a:r>
          </a:p>
          <a:p>
            <a:pPr>
              <a:spcBef>
                <a:spcPct val="50000"/>
              </a:spcBef>
            </a:pPr>
            <a:r>
              <a:rPr lang="pt-BR"/>
              <a:t>Eficiência de aplicação (EA) = (16,4/21,3) x 100 = 77%</a:t>
            </a:r>
          </a:p>
          <a:p>
            <a:pPr>
              <a:spcBef>
                <a:spcPct val="50000"/>
              </a:spcBef>
            </a:pPr>
            <a:r>
              <a:rPr lang="pt-BR"/>
              <a:t>Eficiência de armazenagem (ES) = (16,4/17) x 100 = 96,5 %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8135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CÁLCULO DA EFICIÊNCIA E DO GRAU DE ADEQUAÇÃO DA IRRIGAÇÃO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611188" y="2078038"/>
            <a:ext cx="8281987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1521BB"/>
                </a:solidFill>
              </a:rPr>
              <a:t>GRAU DE ADEQUAÇÃO</a:t>
            </a:r>
            <a:endParaRPr lang="pt-BR"/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Ordenar as lâminas de água coletadas em valores decrescentes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Calcular a fração da área que cada valor representa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Calcular a fração da área acumulada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Representar em um gráfico as lâminas de água coletadas em função da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pt-BR"/>
              <a:t>    fração da área acumulada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Obter no gráfico a fração da área acumulada que recebeu no mínimo a IRN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2 – VANTAGENS, LIMITAÇÕES E PESRPECTIVAS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11188" y="2025650"/>
            <a:ext cx="69119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Alto custo inicial (sistemas permanentes e temporários)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Elevado gasto de energia;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Alta demanda de mão-de-obra (sistemas semifixos e portáteis)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Distribuição da água muito afetada pelo vento;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Favorece o desenvolvimento de algumas doenças de plantas;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Selamento da superfície de alguns solos argilosos;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Imprópria para água com alto teor salino;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827088" y="1052513"/>
            <a:ext cx="3024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LIMITAÇÕES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8135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CÁLCULO DA EFICIÊNCIA E DO GRAU DE ADEQUAÇÃO DA IRRIGAÇÃO</a:t>
            </a:r>
          </a:p>
        </p:txBody>
      </p:sp>
      <p:pic>
        <p:nvPicPr>
          <p:cNvPr id="52230" name="Picture 7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628775"/>
            <a:ext cx="7416800" cy="49672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23850" y="254000"/>
            <a:ext cx="6769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7 – UNIFORMIDADE E EFICIÊNCIA DA IRRIGAÇÃO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90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8135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CÁLCULO DA EFICIÊNCIA E DO GRAU DE ADEQUAÇÃO DA IRRIGAÇÃO</a:t>
            </a:r>
          </a:p>
        </p:txBody>
      </p:sp>
      <p:sp>
        <p:nvSpPr>
          <p:cNvPr id="53254" name="Text Box 8"/>
          <p:cNvSpPr txBox="1">
            <a:spLocks noChangeArrowheads="1"/>
          </p:cNvSpPr>
          <p:nvPr/>
        </p:nvSpPr>
        <p:spPr bwMode="auto">
          <a:xfrm>
            <a:off x="539750" y="1773238"/>
            <a:ext cx="79930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1521BB"/>
                </a:solidFill>
              </a:rPr>
              <a:t>EXERCÍCIO PROPOSTO</a:t>
            </a:r>
          </a:p>
          <a:p>
            <a:pPr>
              <a:spcBef>
                <a:spcPct val="50000"/>
              </a:spcBef>
            </a:pPr>
            <a:r>
              <a:rPr lang="pt-BR"/>
              <a:t>Com os dados do exemplo anterior, determine os tempos de irrigação para os seguintes graus de adequação: 75%, 80%, 85% e 90%.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323850" y="254000"/>
            <a:ext cx="6480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8 – PROJETO DE UM SISTEMA</a:t>
            </a: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755650" y="765175"/>
            <a:ext cx="511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CRITÉRIOS AGRONÔMICOS DE PROJETO</a:t>
            </a:r>
          </a:p>
        </p:txBody>
      </p:sp>
      <p:sp>
        <p:nvSpPr>
          <p:cNvPr id="54276" name="Text Box 8"/>
          <p:cNvSpPr txBox="1">
            <a:spLocks noChangeArrowheads="1"/>
          </p:cNvSpPr>
          <p:nvPr/>
        </p:nvSpPr>
        <p:spPr bwMode="auto">
          <a:xfrm>
            <a:off x="755650" y="1814513"/>
            <a:ext cx="7561263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Seleção do aspersor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Lâmina de irrigação real necessária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Lâmina bruta de irrigação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Turno de rega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Tempo de aplicação de água por linha lateral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Número de posições que uma lateral pode irrigar por dia de trabalho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Número total de posições a serem irrigadas na área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Número de posições que devem ser irrigadas por dias de trabalho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Número de laterais necessárias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endParaRPr lang="pt-BR"/>
          </a:p>
          <a:p>
            <a:pPr>
              <a:spcBef>
                <a:spcPct val="50000"/>
              </a:spcBef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396875" y="325438"/>
            <a:ext cx="6480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8 – PROJETO DE UM SISTEMA</a:t>
            </a: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755650" y="908050"/>
            <a:ext cx="6840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CRITÉRIOS HIDRÁULICOS DE PROJETO DA LINHA LATERAL</a:t>
            </a:r>
          </a:p>
        </p:txBody>
      </p:sp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695325" y="1916113"/>
            <a:ext cx="5964238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Variação máxima de vazão entre aspersores na lateral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Variação máxima de pressão na lateral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Perda de carga máxima permitida ao longo da lateral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Cálculo da perda de carga ao longo da lateral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/>
              <a:t> Perfil de pressão ao longo da lateral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2 – VANTAGENS, LIMITAÇÕES E PESRPECTIVAS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84213" y="2193925"/>
            <a:ext cx="80645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/>
              <a:t> Demanda fixa.</a:t>
            </a:r>
          </a:p>
          <a:p>
            <a:endParaRPr lang="pt-BR"/>
          </a:p>
          <a:p>
            <a:pPr>
              <a:buFont typeface="Wingdings" pitchFamily="2" charset="2"/>
              <a:buChar char="ü"/>
            </a:pPr>
            <a:r>
              <a:rPr lang="pt-BR"/>
              <a:t> Irrigantes iniciantes</a:t>
            </a:r>
          </a:p>
          <a:p>
            <a:pPr>
              <a:buFont typeface="Wingdings" pitchFamily="2" charset="2"/>
              <a:buChar char="ü"/>
            </a:pPr>
            <a:endParaRPr lang="pt-BR"/>
          </a:p>
          <a:p>
            <a:pPr>
              <a:buFont typeface="Wingdings" pitchFamily="2" charset="2"/>
              <a:buChar char="ü"/>
            </a:pPr>
            <a:r>
              <a:rPr lang="pt-BR"/>
              <a:t> Arrendatários de terra e irrigação de jardins</a:t>
            </a:r>
          </a:p>
          <a:p>
            <a:pPr>
              <a:buFont typeface="Wingdings" pitchFamily="2" charset="2"/>
              <a:buChar char="ü"/>
            </a:pPr>
            <a:endParaRPr lang="pt-BR"/>
          </a:p>
          <a:p>
            <a:pPr>
              <a:buFont typeface="Wingdings" pitchFamily="2" charset="2"/>
              <a:buChar char="ü"/>
            </a:pPr>
            <a:r>
              <a:rPr lang="pt-BR"/>
              <a:t> Produtores de batata e hortaliças nos cinturões verdes</a:t>
            </a: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827088" y="1052513"/>
            <a:ext cx="3024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PERSPECTIVAS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4752975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solidFill>
                  <a:srgbClr val="0000FF"/>
                </a:solidFill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22531" name="Rectangle 10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2532" name="Text Box 11"/>
          <p:cNvSpPr txBox="1">
            <a:spLocks noChangeArrowheads="1"/>
          </p:cNvSpPr>
          <p:nvPr/>
        </p:nvSpPr>
        <p:spPr bwMode="auto">
          <a:xfrm>
            <a:off x="1042988" y="901700"/>
            <a:ext cx="655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LINHAS LATERAIS – Alumínio, aço-zincado, PVC, polietileno</a:t>
            </a:r>
          </a:p>
        </p:txBody>
      </p:sp>
      <p:pic>
        <p:nvPicPr>
          <p:cNvPr id="22533" name="Picture 12" descr="aspersão 4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484313"/>
            <a:ext cx="7129462" cy="5240337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23556" name="Picture 7" descr="Figura 2012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641350" y="822325"/>
            <a:ext cx="7818438" cy="5672138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24580" name="Picture 14" descr="Figura 2026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908050"/>
            <a:ext cx="6697662" cy="5757863"/>
          </a:xfrm>
          <a:noFill/>
        </p:spPr>
      </p:pic>
      <p:sp>
        <p:nvSpPr>
          <p:cNvPr id="24581" name="Text Box 16"/>
          <p:cNvSpPr txBox="1">
            <a:spLocks noChangeArrowheads="1"/>
          </p:cNvSpPr>
          <p:nvPr/>
        </p:nvSpPr>
        <p:spPr bwMode="auto">
          <a:xfrm>
            <a:off x="4716463" y="1052513"/>
            <a:ext cx="3455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>
                <a:solidFill>
                  <a:srgbClr val="FF0000"/>
                </a:solidFill>
              </a:rPr>
              <a:t>VÁLVULA PARA ASPERSOR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208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b="1">
                <a:latin typeface="Comic Sans MS" pitchFamily="66" charset="0"/>
              </a:rPr>
              <a:t>3 – COMPONENTES DOS SISTEMAS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pt-BR"/>
          </a:p>
        </p:txBody>
      </p:sp>
      <p:pic>
        <p:nvPicPr>
          <p:cNvPr id="25604" name="Picture 7" descr="Figura 2013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765175"/>
            <a:ext cx="7488238" cy="6000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CHTO" val="0"/>
  <p:tag name="DEFINEDINNAVIGATOR" val="False"/>
</p:tagLst>
</file>

<file path=ppt/theme/theme1.xml><?xml version="1.0" encoding="utf-8"?>
<a:theme xmlns:a="http://schemas.openxmlformats.org/drawingml/2006/main" name="Requintado">
  <a:themeElements>
    <a:clrScheme name="Requintado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quintad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equintado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quintado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quintado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ível">
  <a:themeElements>
    <a:clrScheme name="Ní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Ní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í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í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í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í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í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í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í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í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ança">
  <a:themeElements>
    <a:clrScheme name="Balança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ça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lança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ça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ça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olhas">
  <a:themeElements>
    <a:clrScheme name="Folhas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Folha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olhas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has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has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has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has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has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has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has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has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amadas sobrepostas">
  <a:themeElements>
    <a:clrScheme name="Camadas sobreposta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Camadas sobreposta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madas sobreposta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madas sobreposta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madas sobreposta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10346</TotalTime>
  <Words>2025</Words>
  <Application>Microsoft PowerPoint 7.0</Application>
  <PresentationFormat>Apresentação na tela (4:3)</PresentationFormat>
  <Paragraphs>305</Paragraphs>
  <Slides>43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6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8" baseType="lpstr">
      <vt:lpstr>Arial</vt:lpstr>
      <vt:lpstr>Times New Roman</vt:lpstr>
      <vt:lpstr>Wingdings</vt:lpstr>
      <vt:lpstr>Garamond</vt:lpstr>
      <vt:lpstr>Verdana</vt:lpstr>
      <vt:lpstr>Tahoma</vt:lpstr>
      <vt:lpstr>Arial Black</vt:lpstr>
      <vt:lpstr>Comic Sans MS</vt:lpstr>
      <vt:lpstr>Requintado</vt:lpstr>
      <vt:lpstr>Nível</vt:lpstr>
      <vt:lpstr>Balança</vt:lpstr>
      <vt:lpstr>Folhas</vt:lpstr>
      <vt:lpstr>Camadas sobrepostas</vt:lpstr>
      <vt:lpstr>Design padrão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UNESP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agua</dc:title>
  <dc:subject>Palestra</dc:subject>
  <dc:creator>Ana Maria</dc:creator>
  <cp:lastModifiedBy>inct-ei</cp:lastModifiedBy>
  <cp:revision>1251</cp:revision>
  <cp:lastPrinted>2004-05-18T23:36:11Z</cp:lastPrinted>
  <dcterms:created xsi:type="dcterms:W3CDTF">2001-09-26T18:01:53Z</dcterms:created>
  <dcterms:modified xsi:type="dcterms:W3CDTF">2012-04-16T19:49:53Z</dcterms:modified>
</cp:coreProperties>
</file>