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0"/>
  </p:notesMasterIdLst>
  <p:handoutMasterIdLst>
    <p:handoutMasterId r:id="rId41"/>
  </p:handoutMasterIdLst>
  <p:sldIdLst>
    <p:sldId id="459" r:id="rId2"/>
    <p:sldId id="460" r:id="rId3"/>
    <p:sldId id="461" r:id="rId4"/>
    <p:sldId id="442" r:id="rId5"/>
    <p:sldId id="458" r:id="rId6"/>
    <p:sldId id="443" r:id="rId7"/>
    <p:sldId id="444" r:id="rId8"/>
    <p:sldId id="451" r:id="rId9"/>
    <p:sldId id="462" r:id="rId10"/>
    <p:sldId id="463" r:id="rId11"/>
    <p:sldId id="464" r:id="rId12"/>
    <p:sldId id="452" r:id="rId13"/>
    <p:sldId id="453" r:id="rId14"/>
    <p:sldId id="476" r:id="rId15"/>
    <p:sldId id="466" r:id="rId16"/>
    <p:sldId id="467" r:id="rId17"/>
    <p:sldId id="454" r:id="rId18"/>
    <p:sldId id="484" r:id="rId19"/>
    <p:sldId id="485" r:id="rId20"/>
    <p:sldId id="486" r:id="rId21"/>
    <p:sldId id="496" r:id="rId22"/>
    <p:sldId id="481" r:id="rId23"/>
    <p:sldId id="482" r:id="rId24"/>
    <p:sldId id="483" r:id="rId25"/>
    <p:sldId id="497" r:id="rId26"/>
    <p:sldId id="498" r:id="rId27"/>
    <p:sldId id="499" r:id="rId28"/>
    <p:sldId id="487" r:id="rId29"/>
    <p:sldId id="488" r:id="rId30"/>
    <p:sldId id="489" r:id="rId31"/>
    <p:sldId id="490" r:id="rId32"/>
    <p:sldId id="493" r:id="rId33"/>
    <p:sldId id="501" r:id="rId34"/>
    <p:sldId id="500" r:id="rId35"/>
    <p:sldId id="503" r:id="rId36"/>
    <p:sldId id="494" r:id="rId37"/>
    <p:sldId id="502" r:id="rId38"/>
    <p:sldId id="504" r:id="rId39"/>
  </p:sldIdLst>
  <p:sldSz cx="9144000" cy="6858000" type="screen4x3"/>
  <p:notesSz cx="6858000" cy="9661525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101994"/>
    <a:srgbClr val="121DA6"/>
    <a:srgbClr val="6600FF"/>
    <a:srgbClr val="1521BB"/>
    <a:srgbClr val="93A030"/>
    <a:srgbClr val="8A972D"/>
    <a:srgbClr val="9CAA32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64" autoAdjust="0"/>
    <p:restoredTop sz="94492" autoAdjust="0"/>
  </p:normalViewPr>
  <p:slideViewPr>
    <p:cSldViewPr>
      <p:cViewPr>
        <p:scale>
          <a:sx n="75" d="100"/>
          <a:sy n="75" d="100"/>
        </p:scale>
        <p:origin x="-1008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este%20de%20infiltra&#231;&#227;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este%20de%20infiltra&#231;&#227;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scatterChart>
        <c:scatterStyle val="lineMarker"/>
        <c:ser>
          <c:idx val="0"/>
          <c:order val="0"/>
          <c:trendline>
            <c:spPr>
              <a:ln w="15875">
                <a:solidFill>
                  <a:srgbClr val="FF0000"/>
                </a:solidFill>
              </a:ln>
            </c:spPr>
            <c:trendlineType val="power"/>
            <c:dispEq val="1"/>
            <c:trendlineLbl>
              <c:layout/>
              <c:numFmt formatCode="General" sourceLinked="0"/>
            </c:trendlineLbl>
          </c:trendline>
          <c:xVal>
            <c:numRef>
              <c:f>pronto!$D$41:$D$52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11</c:v>
                </c:pt>
                <c:pt idx="5">
                  <c:v>16</c:v>
                </c:pt>
                <c:pt idx="6">
                  <c:v>26</c:v>
                </c:pt>
                <c:pt idx="7">
                  <c:v>36</c:v>
                </c:pt>
                <c:pt idx="8">
                  <c:v>51</c:v>
                </c:pt>
                <c:pt idx="9">
                  <c:v>66</c:v>
                </c:pt>
                <c:pt idx="10">
                  <c:v>96</c:v>
                </c:pt>
                <c:pt idx="11">
                  <c:v>126</c:v>
                </c:pt>
              </c:numCache>
            </c:numRef>
          </c:xVal>
          <c:yVal>
            <c:numRef>
              <c:f>pronto!$H$41:$H$52</c:f>
              <c:numCache>
                <c:formatCode>0.0</c:formatCode>
                <c:ptCount val="12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2.1000000000000014</c:v>
                </c:pt>
                <c:pt idx="4">
                  <c:v>2.8000000000000007</c:v>
                </c:pt>
                <c:pt idx="5">
                  <c:v>3.7000000000000011</c:v>
                </c:pt>
                <c:pt idx="6">
                  <c:v>4.6000000000000005</c:v>
                </c:pt>
                <c:pt idx="7">
                  <c:v>5.7000000000000011</c:v>
                </c:pt>
                <c:pt idx="8">
                  <c:v>6.7000000000000011</c:v>
                </c:pt>
                <c:pt idx="9">
                  <c:v>8.0000000000000018</c:v>
                </c:pt>
                <c:pt idx="10">
                  <c:v>9.3000000000000007</c:v>
                </c:pt>
                <c:pt idx="11">
                  <c:v>10.600000000000001</c:v>
                </c:pt>
              </c:numCache>
            </c:numRef>
          </c:yVal>
        </c:ser>
        <c:axId val="56417664"/>
        <c:axId val="60429824"/>
      </c:scatterChart>
      <c:valAx>
        <c:axId val="56417664"/>
        <c:scaling>
          <c:logBase val="10"/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Tempo Acumulado (min)</a:t>
                </a:r>
              </a:p>
            </c:rich>
          </c:tx>
          <c:layout/>
        </c:title>
        <c:numFmt formatCode="General" sourceLinked="1"/>
        <c:tickLblPos val="nextTo"/>
        <c:crossAx val="60429824"/>
        <c:crosses val="autoZero"/>
        <c:crossBetween val="midCat"/>
      </c:valAx>
      <c:valAx>
        <c:axId val="60429824"/>
        <c:scaling>
          <c:logBase val="10"/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Infiltração Acumulada (cm)</a:t>
                </a:r>
              </a:p>
            </c:rich>
          </c:tx>
          <c:layout/>
        </c:title>
        <c:numFmt formatCode="0.0" sourceLinked="1"/>
        <c:tickLblPos val="nextTo"/>
        <c:crossAx val="56417664"/>
        <c:crossesAt val="1"/>
        <c:crossBetween val="midCat"/>
      </c:valAx>
      <c:spPr>
        <a:noFill/>
      </c:spPr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scatterChart>
        <c:scatterStyle val="lineMarker"/>
        <c:ser>
          <c:idx val="0"/>
          <c:order val="0"/>
          <c:trendline>
            <c:trendlineType val="log"/>
          </c:trendline>
          <c:trendline>
            <c:trendlineType val="log"/>
          </c:trendline>
          <c:trendline>
            <c:trendlineType val="log"/>
            <c:dispRSqr val="1"/>
            <c:dispEq val="1"/>
            <c:trendlineLbl>
              <c:layout/>
              <c:numFmt formatCode="General" sourceLinked="0"/>
            </c:trendlineLbl>
          </c:trendline>
          <c:trendline>
            <c:trendlineType val="log"/>
          </c:trendline>
          <c:trendline>
            <c:trendlineType val="log"/>
          </c:trendline>
          <c:xVal>
            <c:numRef>
              <c:f>pronto!$D$40:$D$52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11</c:v>
                </c:pt>
                <c:pt idx="6">
                  <c:v>16</c:v>
                </c:pt>
                <c:pt idx="7">
                  <c:v>26</c:v>
                </c:pt>
                <c:pt idx="8">
                  <c:v>36</c:v>
                </c:pt>
                <c:pt idx="9">
                  <c:v>51</c:v>
                </c:pt>
                <c:pt idx="10">
                  <c:v>66</c:v>
                </c:pt>
                <c:pt idx="11">
                  <c:v>96</c:v>
                </c:pt>
                <c:pt idx="12">
                  <c:v>126</c:v>
                </c:pt>
              </c:numCache>
            </c:numRef>
          </c:xVal>
          <c:yVal>
            <c:numRef>
              <c:f>pronto!$N$40:$N$52</c:f>
              <c:numCache>
                <c:formatCode>General</c:formatCode>
                <c:ptCount val="1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21.000000000000014</c:v>
                </c:pt>
                <c:pt idx="5">
                  <c:v>28.000000000000007</c:v>
                </c:pt>
                <c:pt idx="6">
                  <c:v>37.000000000000014</c:v>
                </c:pt>
                <c:pt idx="7">
                  <c:v>46.000000000000014</c:v>
                </c:pt>
                <c:pt idx="8">
                  <c:v>57.000000000000014</c:v>
                </c:pt>
                <c:pt idx="9">
                  <c:v>67.000000000000014</c:v>
                </c:pt>
                <c:pt idx="10">
                  <c:v>80.000000000000014</c:v>
                </c:pt>
                <c:pt idx="11">
                  <c:v>93</c:v>
                </c:pt>
                <c:pt idx="12">
                  <c:v>106.00000000000001</c:v>
                </c:pt>
              </c:numCache>
            </c:numRef>
          </c:yVal>
        </c:ser>
        <c:axId val="60462976"/>
        <c:axId val="60473344"/>
      </c:scatterChart>
      <c:scatterChart>
        <c:scatterStyle val="lineMarker"/>
        <c:ser>
          <c:idx val="1"/>
          <c:order val="1"/>
          <c:xVal>
            <c:numRef>
              <c:f>pronto!$D$40:$D$52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11</c:v>
                </c:pt>
                <c:pt idx="6">
                  <c:v>16</c:v>
                </c:pt>
                <c:pt idx="7">
                  <c:v>26</c:v>
                </c:pt>
                <c:pt idx="8">
                  <c:v>36</c:v>
                </c:pt>
                <c:pt idx="9">
                  <c:v>51</c:v>
                </c:pt>
                <c:pt idx="10">
                  <c:v>66</c:v>
                </c:pt>
                <c:pt idx="11">
                  <c:v>96</c:v>
                </c:pt>
                <c:pt idx="12">
                  <c:v>126</c:v>
                </c:pt>
              </c:numCache>
            </c:numRef>
          </c:xVal>
          <c:yVal>
            <c:numRef>
              <c:f>pronto!$M$40:$M$52</c:f>
              <c:numCache>
                <c:formatCode>0.00</c:formatCode>
                <c:ptCount val="13"/>
                <c:pt idx="1">
                  <c:v>227.34117558617601</c:v>
                </c:pt>
                <c:pt idx="2">
                  <c:v>173.21024432644018</c:v>
                </c:pt>
                <c:pt idx="3">
                  <c:v>131.96812527369289</c:v>
                </c:pt>
                <c:pt idx="4">
                  <c:v>112.55954468701763</c:v>
                </c:pt>
                <c:pt idx="5">
                  <c:v>88.736759700211564</c:v>
                </c:pt>
                <c:pt idx="6">
                  <c:v>76.605507310098048</c:v>
                </c:pt>
                <c:pt idx="7">
                  <c:v>63.319123037157048</c:v>
                </c:pt>
                <c:pt idx="8">
                  <c:v>55.729680589014727</c:v>
                </c:pt>
                <c:pt idx="9">
                  <c:v>48.611496259516457</c:v>
                </c:pt>
                <c:pt idx="10">
                  <c:v>43.934712852186266</c:v>
                </c:pt>
                <c:pt idx="11">
                  <c:v>37.928373516631709</c:v>
                </c:pt>
                <c:pt idx="12">
                  <c:v>34.090216201297636</c:v>
                </c:pt>
              </c:numCache>
            </c:numRef>
          </c:yVal>
        </c:ser>
        <c:axId val="60481536"/>
        <c:axId val="60475264"/>
      </c:scatterChart>
      <c:valAx>
        <c:axId val="604629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Tempo Acumulado (min)</a:t>
                </a:r>
              </a:p>
            </c:rich>
          </c:tx>
          <c:layout/>
        </c:title>
        <c:numFmt formatCode="General" sourceLinked="1"/>
        <c:tickLblPos val="nextTo"/>
        <c:crossAx val="60473344"/>
        <c:crosses val="autoZero"/>
        <c:crossBetween val="midCat"/>
      </c:valAx>
      <c:valAx>
        <c:axId val="60473344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Infiltração Acumulada (mm)</a:t>
                </a:r>
              </a:p>
            </c:rich>
          </c:tx>
          <c:layout/>
        </c:title>
        <c:numFmt formatCode="General" sourceLinked="1"/>
        <c:tickLblPos val="nextTo"/>
        <c:crossAx val="60462976"/>
        <c:crosses val="autoZero"/>
        <c:crossBetween val="midCat"/>
      </c:valAx>
      <c:valAx>
        <c:axId val="60475264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VI (mm.h</a:t>
                </a:r>
                <a:r>
                  <a:rPr lang="pt-BR" baseline="30000"/>
                  <a:t>-1</a:t>
                </a:r>
                <a:r>
                  <a:rPr lang="pt-BR"/>
                  <a:t>)</a:t>
                </a:r>
              </a:p>
            </c:rich>
          </c:tx>
          <c:layout/>
        </c:title>
        <c:numFmt formatCode="General" sourceLinked="1"/>
        <c:tickLblPos val="nextTo"/>
        <c:crossAx val="60481536"/>
        <c:crosses val="max"/>
        <c:crossBetween val="midCat"/>
      </c:valAx>
      <c:valAx>
        <c:axId val="60481536"/>
        <c:scaling>
          <c:orientation val="minMax"/>
        </c:scaling>
        <c:delete val="1"/>
        <c:axPos val="b"/>
        <c:numFmt formatCode="General" sourceLinked="1"/>
        <c:tickLblPos val="nextTo"/>
        <c:crossAx val="60475264"/>
        <c:crosses val="autoZero"/>
        <c:crossBetween val="midCat"/>
      </c:valAx>
      <c:spPr>
        <a:noFill/>
      </c:spPr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pt-B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8925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78925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5EC569D-10DF-42E5-95C8-C46001C107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2825" y="723900"/>
            <a:ext cx="4832350" cy="3624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89463"/>
            <a:ext cx="5029200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8925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78925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345F794-6CE4-42B6-B4F4-1D9B7355A7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5F794-6CE4-42B6-B4F4-1D9B7355A7E8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pt-BR" altLang="en-US"/>
              <a:t>Clique para editar o estilo do título mestre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pt-BR" altLang="en-US"/>
              <a:t>Clique para editar o estilo do subtítulo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B764-AC7D-408E-88FA-D2467911771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61A67-897A-48CC-80E6-F17B1E725656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441C5-F068-4594-BCA2-7863A8A6796B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045BD-BA3E-4021-87CF-438F68C56AE1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A0E96-6D08-4488-9C70-5534ADAA249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3F9BF-B885-42DF-B3A7-093A9E4426AE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7AF0B-591A-4F72-A5E2-CF3160C07D26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E9A39-CA51-4C7F-876D-B605D17C3AF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04295-8EC7-4EFF-A1ED-2AA64EDE249F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36183-6931-4E6B-9CC9-EB8C093212A9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C1F81-CED3-46A5-A206-1CB73A9004D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8FF16-8320-4381-B60B-F3213FC3DC4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30A76-3322-4B02-AFF8-F97D5088252B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68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68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fld id="{DECBE667-8383-4555-B06A-111A78A1278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t-BR" dirty="0" smtClean="0"/>
              <a:t>POTENCIAL DE  ÁGUA NO SOLO:</a:t>
            </a:r>
          </a:p>
          <a:p>
            <a:pPr algn="just">
              <a:lnSpc>
                <a:spcPct val="90000"/>
              </a:lnSpc>
            </a:pPr>
            <a:endParaRPr lang="pt-BR" dirty="0" smtClean="0"/>
          </a:p>
          <a:p>
            <a:pPr algn="just">
              <a:lnSpc>
                <a:spcPct val="90000"/>
              </a:lnSpc>
            </a:pPr>
            <a:r>
              <a:rPr lang="pt-BR" dirty="0" smtClean="0"/>
              <a:t>Potencial de água no solo define o estado de energia em que a água se encontra no solo em relação a um potencial padrão</a:t>
            </a:r>
          </a:p>
          <a:p>
            <a:pPr algn="just">
              <a:lnSpc>
                <a:spcPct val="90000"/>
              </a:lnSpc>
            </a:pPr>
            <a:r>
              <a:rPr lang="pt-BR" dirty="0" smtClean="0"/>
              <a:t>Padrão: água pura isenta de sais, submetida a condições normais de pressão (pressão relativa = 0) e sobre a superfície do solo.</a:t>
            </a:r>
          </a:p>
          <a:p>
            <a:pPr algn="just">
              <a:lnSpc>
                <a:spcPct val="90000"/>
              </a:lnSpc>
            </a:pPr>
            <a:r>
              <a:rPr lang="pt-BR" dirty="0" smtClean="0"/>
              <a:t>Unidades: metros, </a:t>
            </a:r>
            <a:r>
              <a:rPr lang="pt-BR" dirty="0" err="1" smtClean="0"/>
              <a:t>Pa</a:t>
            </a:r>
            <a:r>
              <a:rPr lang="pt-BR" dirty="0" smtClean="0"/>
              <a:t>, </a:t>
            </a:r>
            <a:r>
              <a:rPr lang="pt-BR" dirty="0" err="1" smtClean="0"/>
              <a:t>atm</a:t>
            </a:r>
            <a:endParaRPr lang="pt-BR" dirty="0" smtClean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95288" y="476250"/>
            <a:ext cx="82089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 dirty="0">
                <a:solidFill>
                  <a:srgbClr val="0000FF"/>
                </a:solidFill>
                <a:latin typeface="Comic Sans MS" pitchFamily="66" charset="0"/>
              </a:rPr>
              <a:t>7 – </a:t>
            </a:r>
            <a:r>
              <a:rPr lang="pt-BR" sz="2800" b="1" dirty="0" smtClean="0">
                <a:solidFill>
                  <a:srgbClr val="0000FF"/>
                </a:solidFill>
                <a:latin typeface="Comic Sans MS" pitchFamily="66" charset="0"/>
              </a:rPr>
              <a:t>INFILTRAÇÃO DA ÁGUA NO SOLO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9750" y="1214422"/>
            <a:ext cx="8353425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TERMOS USUAIS</a:t>
            </a:r>
          </a:p>
          <a:p>
            <a:pPr algn="just">
              <a:spcBef>
                <a:spcPct val="50000"/>
              </a:spcBef>
            </a:pPr>
            <a:r>
              <a:rPr lang="pt-BR" sz="2000" b="1" dirty="0">
                <a:latin typeface="Comic Sans MS" pitchFamily="66" charset="0"/>
              </a:rPr>
              <a:t>Infiltração acumulada (I)</a:t>
            </a:r>
            <a:r>
              <a:rPr lang="pt-BR" b="1" dirty="0">
                <a:latin typeface="Comic Sans MS" pitchFamily="66" charset="0"/>
              </a:rPr>
              <a:t> – </a:t>
            </a:r>
            <a:r>
              <a:rPr lang="pt-BR" sz="2000" dirty="0">
                <a:latin typeface="Comic Sans MS" pitchFamily="66" charset="0"/>
              </a:rPr>
              <a:t>É a quantidade total de água infiltrada durante um determinado tempo (cm, </a:t>
            </a:r>
            <a:r>
              <a:rPr lang="pt-BR" sz="2000" dirty="0" smtClean="0">
                <a:latin typeface="Comic Sans MS" pitchFamily="66" charset="0"/>
              </a:rPr>
              <a:t>mm)</a:t>
            </a:r>
          </a:p>
          <a:p>
            <a:pPr algn="just">
              <a:spcBef>
                <a:spcPct val="50000"/>
              </a:spcBef>
            </a:pPr>
            <a:endParaRPr lang="pt-BR" sz="2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pt-BR" sz="2000" b="1" dirty="0">
                <a:latin typeface="Comic Sans MS" pitchFamily="66" charset="0"/>
              </a:rPr>
              <a:t>Velocidade de infiltração (VI)</a:t>
            </a:r>
            <a:r>
              <a:rPr lang="pt-BR" sz="2000" dirty="0">
                <a:latin typeface="Comic Sans MS" pitchFamily="66" charset="0"/>
              </a:rPr>
              <a:t> – Taxa de variação da infiltração acumulada com o tempo (cm/</a:t>
            </a:r>
            <a:r>
              <a:rPr lang="pt-BR" sz="2000" dirty="0" err="1">
                <a:latin typeface="Comic Sans MS" pitchFamily="66" charset="0"/>
              </a:rPr>
              <a:t>min</a:t>
            </a:r>
            <a:r>
              <a:rPr lang="pt-BR" sz="2000" dirty="0">
                <a:latin typeface="Comic Sans MS" pitchFamily="66" charset="0"/>
              </a:rPr>
              <a:t>; mm/</a:t>
            </a:r>
            <a:r>
              <a:rPr lang="pt-BR" sz="2000" dirty="0" err="1">
                <a:latin typeface="Comic Sans MS" pitchFamily="66" charset="0"/>
              </a:rPr>
              <a:t>min</a:t>
            </a:r>
            <a:r>
              <a:rPr lang="pt-BR" sz="2000" dirty="0">
                <a:latin typeface="Comic Sans MS" pitchFamily="66" charset="0"/>
              </a:rPr>
              <a:t>; cm/h; mm/h</a:t>
            </a:r>
            <a:r>
              <a:rPr lang="pt-BR" sz="2000" dirty="0" smtClean="0">
                <a:latin typeface="Comic Sans MS" pitchFamily="66" charset="0"/>
              </a:rPr>
              <a:t>).</a:t>
            </a:r>
          </a:p>
          <a:p>
            <a:pPr>
              <a:spcBef>
                <a:spcPct val="50000"/>
              </a:spcBef>
            </a:pPr>
            <a:endParaRPr lang="pt-BR" sz="2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pt-BR" sz="2000" b="1" dirty="0">
                <a:latin typeface="Comic Sans MS" pitchFamily="66" charset="0"/>
              </a:rPr>
              <a:t>Velocidade de infiltração básica (VIB)</a:t>
            </a:r>
            <a:r>
              <a:rPr lang="pt-BR" sz="2000" dirty="0">
                <a:latin typeface="Comic Sans MS" pitchFamily="66" charset="0"/>
              </a:rPr>
              <a:t> – É a VI quando sua variação com o tempo é muito pequena (após longo tempo de infiltração</a:t>
            </a:r>
            <a:r>
              <a:rPr lang="pt-BR" sz="2000" dirty="0" smtClean="0">
                <a:latin typeface="Comic Sans MS" pitchFamily="66" charset="0"/>
              </a:rPr>
              <a:t>).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000" dirty="0" smtClean="0">
                <a:latin typeface="Comic Sans MS" pitchFamily="66" charset="0"/>
              </a:rPr>
              <a:t>30 mm/h </a:t>
            </a:r>
            <a:r>
              <a:rPr lang="pt-BR" sz="2000" dirty="0" smtClean="0">
                <a:latin typeface="Comic Sans MS" pitchFamily="66" charset="0"/>
                <a:sym typeface="Wingdings" pitchFamily="2" charset="2"/>
              </a:rPr>
              <a:t> VIB muito alta		15 a 30 mm/h  VIB alta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000" dirty="0" smtClean="0">
                <a:latin typeface="Comic Sans MS" pitchFamily="66" charset="0"/>
                <a:sym typeface="Wingdings" pitchFamily="2" charset="2"/>
              </a:rPr>
              <a:t>5 a 15 mm/h  VIB média		&lt; 5 mm/h  VIB baixa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pt-B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28926" y="1785926"/>
            <a:ext cx="5930908" cy="3864773"/>
          </a:xfrm>
        </p:spPr>
      </p:pic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642910" y="428604"/>
            <a:ext cx="3744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FUNÇÕES DE INFILTRAÇÃO</a:t>
            </a: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55650" y="1773238"/>
          <a:ext cx="1295400" cy="515937"/>
        </p:xfrm>
        <a:graphic>
          <a:graphicData uri="http://schemas.openxmlformats.org/presentationml/2006/ole">
            <p:oleObj spid="_x0000_s31746" name="Equation" r:id="rId4" imgW="698500" imgH="279400" progId="Equation.3">
              <p:embed/>
            </p:oleObj>
          </a:graphicData>
        </a:graphic>
      </p:graphicFrame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68313" y="1341438"/>
            <a:ext cx="54610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pt-BR" dirty="0"/>
              <a:t> Infiltração </a:t>
            </a:r>
            <a:r>
              <a:rPr lang="pt-BR" dirty="0" smtClean="0"/>
              <a:t>acumulada (</a:t>
            </a:r>
            <a:r>
              <a:rPr lang="pt-BR" dirty="0" err="1" smtClean="0"/>
              <a:t>Kostiakov</a:t>
            </a:r>
            <a:r>
              <a:rPr lang="pt-BR" dirty="0" smtClean="0"/>
              <a:t>, 1932):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571472" y="357166"/>
            <a:ext cx="3744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FUNÇÕES DE INFILTRAÇÃO</a:t>
            </a: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58810" y="1984362"/>
          <a:ext cx="1582737" cy="522288"/>
        </p:xfrm>
        <a:graphic>
          <a:graphicData uri="http://schemas.openxmlformats.org/presentationml/2006/ole">
            <p:oleObj spid="_x0000_s1027" name="Equation" r:id="rId3" imgW="838200" imgH="279400" progId="Equation.3">
              <p:embed/>
            </p:oleObj>
          </a:graphicData>
        </a:graphic>
      </p:graphicFrame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71472" y="1571612"/>
            <a:ext cx="309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pt-BR" dirty="0"/>
              <a:t> Velocidade de infiltração:</a:t>
            </a:r>
          </a:p>
        </p:txBody>
      </p:sp>
      <p:pic>
        <p:nvPicPr>
          <p:cNvPr id="1035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775989" y="2143116"/>
            <a:ext cx="6368011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23850" y="254000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 smtClean="0">
                <a:solidFill>
                  <a:srgbClr val="0000FF"/>
                </a:solidFill>
                <a:latin typeface="Comic Sans MS" pitchFamily="66" charset="0"/>
              </a:rPr>
              <a:t>INFILTRAÇÃO </a:t>
            </a:r>
            <a:r>
              <a:rPr lang="pt-BR" b="1" dirty="0">
                <a:solidFill>
                  <a:srgbClr val="0000FF"/>
                </a:solidFill>
                <a:latin typeface="Comic Sans MS" pitchFamily="66" charset="0"/>
              </a:rPr>
              <a:t>DA ÁGUA NO SOLO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68313" y="981075"/>
            <a:ext cx="84963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b="1" dirty="0">
                <a:latin typeface="Comic Sans MS" pitchFamily="66" charset="0"/>
              </a:rPr>
              <a:t>MÉTODO DE DETERMINAÇÃO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dirty="0">
                <a:latin typeface="Comic Sans MS" pitchFamily="66" charset="0"/>
              </a:rPr>
              <a:t> </a:t>
            </a:r>
            <a:r>
              <a:rPr lang="pt-BR" b="1" dirty="0" err="1">
                <a:solidFill>
                  <a:srgbClr val="121DA6"/>
                </a:solidFill>
                <a:latin typeface="Comic Sans MS" pitchFamily="66" charset="0"/>
              </a:rPr>
              <a:t>Infiltrômetro</a:t>
            </a:r>
            <a:r>
              <a:rPr lang="pt-BR" b="1" dirty="0">
                <a:solidFill>
                  <a:srgbClr val="121DA6"/>
                </a:solidFill>
                <a:latin typeface="Comic Sans MS" pitchFamily="66" charset="0"/>
              </a:rPr>
              <a:t> de anel</a:t>
            </a:r>
            <a:r>
              <a:rPr lang="pt-BR" dirty="0">
                <a:solidFill>
                  <a:srgbClr val="00B050"/>
                </a:solidFill>
                <a:latin typeface="Comic Sans MS" pitchFamily="66" charset="0"/>
              </a:rPr>
              <a:t> – quando a infiltração se processa apenas na vertical: </a:t>
            </a:r>
            <a:br>
              <a:rPr lang="pt-BR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pt-BR" dirty="0">
                <a:solidFill>
                  <a:srgbClr val="00B050"/>
                </a:solidFill>
                <a:latin typeface="Comic Sans MS" pitchFamily="66" charset="0"/>
              </a:rPr>
              <a:t>    Utilizado para irrigação por aspersão e por inundação</a:t>
            </a:r>
            <a:r>
              <a:rPr lang="pt-BR" dirty="0">
                <a:latin typeface="Comic Sans MS" pitchFamily="66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pt-BR" dirty="0">
              <a:latin typeface="Comic Sans MS" pitchFamily="66" charset="0"/>
            </a:endParaRPr>
          </a:p>
        </p:txBody>
      </p:sp>
      <p:pic>
        <p:nvPicPr>
          <p:cNvPr id="12293" name="Picture 5" descr="http://t2.gstatic.com/images?q=tbn:ANd9GcS7tsQkXuFIz-UovRTKvnI0sBMVaUXFQdXeshJRAhtuLOvOQWS6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71678"/>
            <a:ext cx="3738580" cy="4371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E:\ane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1"/>
            <a:ext cx="3673624" cy="6629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23850" y="254000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pt-BR" b="1" dirty="0">
                <a:solidFill>
                  <a:srgbClr val="0000FF"/>
                </a:solidFill>
                <a:latin typeface="Comic Sans MS" pitchFamily="66" charset="0"/>
              </a:rPr>
              <a:t>INFILTRAÇÃO DA ÁGUA NO SOLO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68313" y="981075"/>
            <a:ext cx="84963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b="1" dirty="0">
                <a:latin typeface="Comic Sans MS" pitchFamily="66" charset="0"/>
              </a:rPr>
              <a:t>MÉTODO DE DETERMINAÇÃO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b="1" dirty="0" err="1" smtClean="0">
                <a:solidFill>
                  <a:srgbClr val="1521BB"/>
                </a:solidFill>
                <a:latin typeface="Comic Sans MS" pitchFamily="66" charset="0"/>
              </a:rPr>
              <a:t>Infiltrômetro</a:t>
            </a:r>
            <a:r>
              <a:rPr lang="pt-BR" b="1" dirty="0" smtClean="0">
                <a:solidFill>
                  <a:srgbClr val="1521BB"/>
                </a:solidFill>
                <a:latin typeface="Comic Sans MS" pitchFamily="66" charset="0"/>
              </a:rPr>
              <a:t> </a:t>
            </a:r>
            <a:r>
              <a:rPr lang="pt-BR" b="1" dirty="0">
                <a:solidFill>
                  <a:srgbClr val="1521BB"/>
                </a:solidFill>
                <a:latin typeface="Comic Sans MS" pitchFamily="66" charset="0"/>
              </a:rPr>
              <a:t>de sulco</a:t>
            </a:r>
            <a:r>
              <a:rPr lang="pt-BR" dirty="0">
                <a:latin typeface="Comic Sans MS" pitchFamily="66" charset="0"/>
              </a:rPr>
              <a:t> – quando a infiltração se processa tanto na direção     </a:t>
            </a:r>
            <a:br>
              <a:rPr lang="pt-BR" dirty="0">
                <a:latin typeface="Comic Sans MS" pitchFamily="66" charset="0"/>
              </a:rPr>
            </a:br>
            <a:r>
              <a:rPr lang="pt-BR" dirty="0">
                <a:latin typeface="Comic Sans MS" pitchFamily="66" charset="0"/>
              </a:rPr>
              <a:t>    vertical quanto na horizontal, sem escoamento superficial: Utilizado para </a:t>
            </a:r>
            <a:br>
              <a:rPr lang="pt-BR" dirty="0">
                <a:latin typeface="Comic Sans MS" pitchFamily="66" charset="0"/>
              </a:rPr>
            </a:br>
            <a:r>
              <a:rPr lang="pt-BR" dirty="0">
                <a:latin typeface="Comic Sans MS" pitchFamily="66" charset="0"/>
              </a:rPr>
              <a:t>    irrigação por sulcos em nível e curtos.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endParaRPr lang="pt-BR" dirty="0" smtClean="0">
              <a:latin typeface="Comic Sans MS" pitchFamily="66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dirty="0" smtClean="0">
                <a:latin typeface="Comic Sans MS" pitchFamily="66" charset="0"/>
              </a:rPr>
              <a:t>Represar água em pequeno comprimento de sulco (normalmente 1 m) e ir acrescentando água a medida q for infiltrando aceitando-se </a:t>
            </a:r>
            <a:r>
              <a:rPr lang="pt-BR" dirty="0" err="1" smtClean="0">
                <a:latin typeface="Comic Sans MS" pitchFamily="66" charset="0"/>
              </a:rPr>
              <a:t>uam</a:t>
            </a:r>
            <a:r>
              <a:rPr lang="pt-BR" dirty="0" smtClean="0">
                <a:latin typeface="Comic Sans MS" pitchFamily="66" charset="0"/>
              </a:rPr>
              <a:t> variação máxima de 2 cm.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endParaRPr lang="pt-BR" dirty="0">
              <a:latin typeface="Comic Sans MS" pitchFamily="66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dirty="0" smtClean="0">
                <a:latin typeface="Comic Sans MS" pitchFamily="66" charset="0"/>
              </a:rPr>
              <a:t>Medidas em intervalos de 5, 10,15, 20, 30 ,45, 60, 90, 120 minutos.</a:t>
            </a:r>
            <a:endParaRPr lang="pt-B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23850" y="254000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 smtClean="0">
                <a:solidFill>
                  <a:srgbClr val="0000FF"/>
                </a:solidFill>
                <a:latin typeface="Comic Sans MS" pitchFamily="66" charset="0"/>
              </a:rPr>
              <a:t>INFILTRAÇÃO </a:t>
            </a:r>
            <a:r>
              <a:rPr lang="pt-BR" b="1" dirty="0">
                <a:solidFill>
                  <a:srgbClr val="0000FF"/>
                </a:solidFill>
                <a:latin typeface="Comic Sans MS" pitchFamily="66" charset="0"/>
              </a:rPr>
              <a:t>DA ÁGUA NO SOLO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68313" y="981075"/>
            <a:ext cx="8496300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b="1" dirty="0">
                <a:latin typeface="Comic Sans MS" pitchFamily="66" charset="0"/>
              </a:rPr>
              <a:t>MÉTODO DE DETERMINAÇÃO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121DA6"/>
                </a:solidFill>
                <a:latin typeface="Comic Sans MS" pitchFamily="66" charset="0"/>
              </a:rPr>
              <a:t>Entrada </a:t>
            </a:r>
            <a:r>
              <a:rPr lang="pt-BR" b="1" dirty="0">
                <a:solidFill>
                  <a:srgbClr val="121DA6"/>
                </a:solidFill>
                <a:latin typeface="Comic Sans MS" pitchFamily="66" charset="0"/>
              </a:rPr>
              <a:t>e saída da água no sulco</a:t>
            </a:r>
            <a:r>
              <a:rPr lang="pt-BR" dirty="0">
                <a:solidFill>
                  <a:srgbClr val="121DA6"/>
                </a:solidFill>
                <a:latin typeface="Comic Sans MS" pitchFamily="66" charset="0"/>
              </a:rPr>
              <a:t> </a:t>
            </a:r>
            <a:r>
              <a:rPr lang="pt-BR" dirty="0">
                <a:solidFill>
                  <a:srgbClr val="00B050"/>
                </a:solidFill>
                <a:latin typeface="Comic Sans MS" pitchFamily="66" charset="0"/>
              </a:rPr>
              <a:t>– quando a infiltração se processa </a:t>
            </a:r>
            <a:br>
              <a:rPr lang="pt-BR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pt-BR" dirty="0">
                <a:solidFill>
                  <a:srgbClr val="00B050"/>
                </a:solidFill>
                <a:latin typeface="Comic Sans MS" pitchFamily="66" charset="0"/>
              </a:rPr>
              <a:t>    tanto na direção vertical quanto na horizontal, com escoamento superficial: </a:t>
            </a:r>
            <a:br>
              <a:rPr lang="pt-BR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pt-BR" dirty="0">
                <a:solidFill>
                  <a:srgbClr val="00B050"/>
                </a:solidFill>
                <a:latin typeface="Comic Sans MS" pitchFamily="66" charset="0"/>
              </a:rPr>
              <a:t>    Utilizado para irrigação por sulcos com gradiente de declive e longos</a:t>
            </a:r>
            <a:r>
              <a:rPr lang="pt-BR" dirty="0" smtClean="0">
                <a:solidFill>
                  <a:srgbClr val="00B050"/>
                </a:solidFill>
                <a:latin typeface="Comic Sans MS" pitchFamily="66" charset="0"/>
              </a:rPr>
              <a:t>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endParaRPr lang="pt-BR" dirty="0">
              <a:solidFill>
                <a:srgbClr val="00B050"/>
              </a:solidFill>
              <a:latin typeface="Comic Sans MS" pitchFamily="66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dirty="0">
                <a:latin typeface="Comic Sans MS" pitchFamily="66" charset="0"/>
              </a:rPr>
              <a:t> </a:t>
            </a:r>
            <a:r>
              <a:rPr lang="pt-BR" b="1" dirty="0">
                <a:solidFill>
                  <a:srgbClr val="1521BB"/>
                </a:solidFill>
                <a:latin typeface="Comic Sans MS" pitchFamily="66" charset="0"/>
              </a:rPr>
              <a:t>Balanço volumétrico</a:t>
            </a:r>
            <a:r>
              <a:rPr lang="pt-BR" dirty="0">
                <a:latin typeface="Comic Sans MS" pitchFamily="66" charset="0"/>
              </a:rPr>
              <a:t> – quando a infiltração se processa tanto na direção </a:t>
            </a:r>
            <a:br>
              <a:rPr lang="pt-BR" dirty="0">
                <a:latin typeface="Comic Sans MS" pitchFamily="66" charset="0"/>
              </a:rPr>
            </a:br>
            <a:r>
              <a:rPr lang="pt-BR" dirty="0">
                <a:latin typeface="Comic Sans MS" pitchFamily="66" charset="0"/>
              </a:rPr>
              <a:t>    vertical quanto na horizontal, com escoamento superficial: Utilizado para </a:t>
            </a:r>
            <a:br>
              <a:rPr lang="pt-BR" dirty="0">
                <a:latin typeface="Comic Sans MS" pitchFamily="66" charset="0"/>
              </a:rPr>
            </a:br>
            <a:r>
              <a:rPr lang="pt-BR" dirty="0">
                <a:latin typeface="Comic Sans MS" pitchFamily="66" charset="0"/>
              </a:rPr>
              <a:t>    irrigação por sulcos.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3850" y="254000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pt-BR" b="1" dirty="0">
                <a:solidFill>
                  <a:srgbClr val="0000FF"/>
                </a:solidFill>
                <a:latin typeface="Comic Sans MS" pitchFamily="66" charset="0"/>
              </a:rPr>
              <a:t>INFILTRAÇÃO DA ÁGUA NO SOLO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3850" y="836613"/>
            <a:ext cx="86407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 dirty="0" smtClean="0">
                <a:latin typeface="Comic Sans MS" pitchFamily="66" charset="0"/>
              </a:rPr>
              <a:t> </a:t>
            </a:r>
            <a:r>
              <a:rPr lang="pt-BR" sz="1600" b="1" dirty="0">
                <a:latin typeface="Comic Sans MS" pitchFamily="66" charset="0"/>
              </a:rPr>
              <a:t>PELO MÉTODO DO </a:t>
            </a:r>
            <a:r>
              <a:rPr lang="pt-BR" sz="1600" b="1" dirty="0" smtClean="0">
                <a:latin typeface="Comic Sans MS" pitchFamily="66" charset="0"/>
              </a:rPr>
              <a:t>INFILTRÔMETRO </a:t>
            </a:r>
            <a:r>
              <a:rPr lang="pt-BR" sz="1600" b="1" dirty="0">
                <a:latin typeface="Comic Sans MS" pitchFamily="66" charset="0"/>
              </a:rPr>
              <a:t>DE ANEL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233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1" lang="pt-BR" sz="2400">
              <a:latin typeface="Times New Roman" pitchFamily="18" charset="0"/>
            </a:endParaRPr>
          </a:p>
        </p:txBody>
      </p:sp>
      <p:sp>
        <p:nvSpPr>
          <p:cNvPr id="13426" name="Rectangle 114"/>
          <p:cNvSpPr>
            <a:spLocks noChangeArrowheads="1"/>
          </p:cNvSpPr>
          <p:nvPr/>
        </p:nvSpPr>
        <p:spPr bwMode="auto">
          <a:xfrm>
            <a:off x="0" y="5624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1" lang="pt-BR" sz="2400">
              <a:latin typeface="Times New Roman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57155" y="1142985"/>
          <a:ext cx="8215372" cy="5000658"/>
        </p:xfrm>
        <a:graphic>
          <a:graphicData uri="http://schemas.openxmlformats.org/drawingml/2006/table">
            <a:tbl>
              <a:tblPr/>
              <a:tblGrid>
                <a:gridCol w="700577"/>
                <a:gridCol w="903089"/>
                <a:gridCol w="1401156"/>
                <a:gridCol w="1182226"/>
                <a:gridCol w="1313584"/>
                <a:gridCol w="1313584"/>
                <a:gridCol w="1401156"/>
              </a:tblGrid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Tempo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Leitura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Infiltração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42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Tempo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Acumulado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 Régua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Reposição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Infiltração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Acumulada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2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(min)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(min)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09:06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09:36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10:06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E:\aneis pre  instalac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681781" cy="5888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E:\aneis instalac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5"/>
            <a:ext cx="8045232" cy="5983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/>
              <a:t>Componentes do potencial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sym typeface="Symbol" pitchFamily="18" charset="2"/>
              </a:rPr>
              <a:t>T = g  + os + P + m</a:t>
            </a:r>
          </a:p>
          <a:p>
            <a:endParaRPr lang="pt-BR" dirty="0" smtClean="0">
              <a:sym typeface="Symbol" pitchFamily="18" charset="2"/>
            </a:endParaRPr>
          </a:p>
          <a:p>
            <a:r>
              <a:rPr lang="pt-BR" dirty="0" smtClean="0">
                <a:sym typeface="Symbol" pitchFamily="18" charset="2"/>
              </a:rPr>
              <a:t>T  </a:t>
            </a:r>
            <a:r>
              <a:rPr lang="pt-BR" dirty="0" smtClean="0">
                <a:sym typeface="Wingdings" pitchFamily="2" charset="2"/>
              </a:rPr>
              <a:t> potencial total da água no solo</a:t>
            </a:r>
          </a:p>
          <a:p>
            <a:r>
              <a:rPr lang="pt-BR" dirty="0" smtClean="0">
                <a:sym typeface="Symbol" pitchFamily="18" charset="2"/>
              </a:rPr>
              <a:t>g  </a:t>
            </a:r>
            <a:r>
              <a:rPr lang="pt-BR" dirty="0" smtClean="0">
                <a:sym typeface="Wingdings" pitchFamily="2" charset="2"/>
              </a:rPr>
              <a:t> potencial gravitacional</a:t>
            </a:r>
          </a:p>
          <a:p>
            <a:r>
              <a:rPr lang="pt-BR" dirty="0" smtClean="0">
                <a:sym typeface="Symbol" pitchFamily="18" charset="2"/>
              </a:rPr>
              <a:t> os </a:t>
            </a:r>
            <a:r>
              <a:rPr lang="pt-BR" dirty="0" smtClean="0">
                <a:sym typeface="Wingdings" pitchFamily="2" charset="2"/>
              </a:rPr>
              <a:t> potencial osmótico</a:t>
            </a:r>
          </a:p>
          <a:p>
            <a:r>
              <a:rPr lang="pt-BR" dirty="0" smtClean="0">
                <a:sym typeface="Symbol" pitchFamily="18" charset="2"/>
              </a:rPr>
              <a:t>P </a:t>
            </a:r>
            <a:r>
              <a:rPr lang="pt-BR" dirty="0" smtClean="0">
                <a:sym typeface="Wingdings" pitchFamily="2" charset="2"/>
              </a:rPr>
              <a:t> potencial de pressão</a:t>
            </a:r>
          </a:p>
          <a:p>
            <a:r>
              <a:rPr lang="pt-BR" dirty="0" smtClean="0">
                <a:sym typeface="Symbol" pitchFamily="18" charset="2"/>
              </a:rPr>
              <a:t>P </a:t>
            </a:r>
            <a:r>
              <a:rPr lang="pt-BR" dirty="0" smtClean="0">
                <a:sym typeface="Wingdings" pitchFamily="2" charset="2"/>
              </a:rPr>
              <a:t> potencial matricial (tensões)</a:t>
            </a:r>
          </a:p>
          <a:p>
            <a:pPr>
              <a:buNone/>
            </a:pPr>
            <a:endParaRPr lang="pt-BR" dirty="0" smtClean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pt-BR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E:\medic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8680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3850" y="254000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pt-BR" b="1" dirty="0">
                <a:solidFill>
                  <a:srgbClr val="0000FF"/>
                </a:solidFill>
                <a:latin typeface="Comic Sans MS" pitchFamily="66" charset="0"/>
              </a:rPr>
              <a:t>INFILTRAÇÃO DA ÁGUA NO SOLO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3850" y="836613"/>
            <a:ext cx="86407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 dirty="0" smtClean="0">
                <a:latin typeface="Comic Sans MS" pitchFamily="66" charset="0"/>
              </a:rPr>
              <a:t> </a:t>
            </a:r>
            <a:r>
              <a:rPr lang="pt-BR" sz="1600" b="1" dirty="0">
                <a:latin typeface="Comic Sans MS" pitchFamily="66" charset="0"/>
              </a:rPr>
              <a:t>PELO MÉTODO DO </a:t>
            </a:r>
            <a:r>
              <a:rPr lang="pt-BR" sz="1600" b="1" dirty="0" smtClean="0">
                <a:latin typeface="Comic Sans MS" pitchFamily="66" charset="0"/>
              </a:rPr>
              <a:t>INFILTRÔMETRO </a:t>
            </a:r>
            <a:r>
              <a:rPr lang="pt-BR" sz="1600" b="1" dirty="0">
                <a:latin typeface="Comic Sans MS" pitchFamily="66" charset="0"/>
              </a:rPr>
              <a:t>DE ANEL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233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1" lang="pt-BR" sz="2400">
              <a:latin typeface="Times New Roman" pitchFamily="18" charset="0"/>
            </a:endParaRPr>
          </a:p>
        </p:txBody>
      </p:sp>
      <p:sp>
        <p:nvSpPr>
          <p:cNvPr id="13426" name="Rectangle 114"/>
          <p:cNvSpPr>
            <a:spLocks noChangeArrowheads="1"/>
          </p:cNvSpPr>
          <p:nvPr/>
        </p:nvSpPr>
        <p:spPr bwMode="auto">
          <a:xfrm>
            <a:off x="0" y="5624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1" lang="pt-BR" sz="2400">
              <a:latin typeface="Times New Roman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57155" y="1142985"/>
          <a:ext cx="8215372" cy="5000658"/>
        </p:xfrm>
        <a:graphic>
          <a:graphicData uri="http://schemas.openxmlformats.org/drawingml/2006/table">
            <a:tbl>
              <a:tblPr/>
              <a:tblGrid>
                <a:gridCol w="700577"/>
                <a:gridCol w="903089"/>
                <a:gridCol w="1401156"/>
                <a:gridCol w="1182226"/>
                <a:gridCol w="1313584"/>
                <a:gridCol w="1313584"/>
                <a:gridCol w="1401156"/>
              </a:tblGrid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Tempo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Leitura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Infiltração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42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Tempo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Acumulado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 Régua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Reposição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Infiltração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Acumulada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2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(min)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(min)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09:06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09:36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10:06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3850" y="254000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pt-BR" b="1" dirty="0">
                <a:solidFill>
                  <a:srgbClr val="0000FF"/>
                </a:solidFill>
                <a:latin typeface="Comic Sans MS" pitchFamily="66" charset="0"/>
              </a:rPr>
              <a:t>INFILTRAÇÃO DA ÁGUA NO SOLO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3850" y="836613"/>
            <a:ext cx="86407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 dirty="0" smtClean="0">
                <a:latin typeface="Comic Sans MS" pitchFamily="66" charset="0"/>
              </a:rPr>
              <a:t> </a:t>
            </a:r>
            <a:r>
              <a:rPr lang="pt-BR" sz="1600" b="1" dirty="0">
                <a:latin typeface="Comic Sans MS" pitchFamily="66" charset="0"/>
              </a:rPr>
              <a:t>PELO MÉTODO DO </a:t>
            </a:r>
            <a:r>
              <a:rPr lang="pt-BR" sz="1600" b="1" dirty="0" smtClean="0">
                <a:latin typeface="Comic Sans MS" pitchFamily="66" charset="0"/>
              </a:rPr>
              <a:t>INFILTRÔMETRO </a:t>
            </a:r>
            <a:r>
              <a:rPr lang="pt-BR" sz="1600" b="1" dirty="0">
                <a:latin typeface="Comic Sans MS" pitchFamily="66" charset="0"/>
              </a:rPr>
              <a:t>DE ANEL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233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1" lang="pt-BR" sz="2400">
              <a:latin typeface="Times New Roman" pitchFamily="18" charset="0"/>
            </a:endParaRPr>
          </a:p>
        </p:txBody>
      </p:sp>
      <p:sp>
        <p:nvSpPr>
          <p:cNvPr id="13426" name="Rectangle 114"/>
          <p:cNvSpPr>
            <a:spLocks noChangeArrowheads="1"/>
          </p:cNvSpPr>
          <p:nvPr/>
        </p:nvSpPr>
        <p:spPr bwMode="auto">
          <a:xfrm>
            <a:off x="0" y="5624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1" lang="pt-BR" sz="2400">
              <a:latin typeface="Times New Roman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57155" y="1142985"/>
          <a:ext cx="8215372" cy="5000658"/>
        </p:xfrm>
        <a:graphic>
          <a:graphicData uri="http://schemas.openxmlformats.org/drawingml/2006/table">
            <a:tbl>
              <a:tblPr/>
              <a:tblGrid>
                <a:gridCol w="700577"/>
                <a:gridCol w="903089"/>
                <a:gridCol w="1401156"/>
                <a:gridCol w="1182226"/>
                <a:gridCol w="1313584"/>
                <a:gridCol w="1313584"/>
                <a:gridCol w="1401156"/>
              </a:tblGrid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Tempo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Leitura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Infiltração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42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Tempo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Acumulado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 Régua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Reposição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Infiltração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Acumulada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2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(min)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(min)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09:06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09:36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10:06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3850" y="254000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pt-BR" b="1" dirty="0">
                <a:solidFill>
                  <a:srgbClr val="0000FF"/>
                </a:solidFill>
                <a:latin typeface="Comic Sans MS" pitchFamily="66" charset="0"/>
              </a:rPr>
              <a:t>INFILTRAÇÃO DA ÁGUA NO SOLO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3850" y="836613"/>
            <a:ext cx="86407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 dirty="0" smtClean="0">
                <a:latin typeface="Comic Sans MS" pitchFamily="66" charset="0"/>
              </a:rPr>
              <a:t> </a:t>
            </a:r>
            <a:r>
              <a:rPr lang="pt-BR" sz="1600" b="1" dirty="0">
                <a:latin typeface="Comic Sans MS" pitchFamily="66" charset="0"/>
              </a:rPr>
              <a:t>PELO MÉTODO DO </a:t>
            </a:r>
            <a:r>
              <a:rPr lang="pt-BR" sz="1600" b="1" dirty="0" smtClean="0">
                <a:latin typeface="Comic Sans MS" pitchFamily="66" charset="0"/>
              </a:rPr>
              <a:t>INFILTRÔMETRO </a:t>
            </a:r>
            <a:r>
              <a:rPr lang="pt-BR" sz="1600" b="1" dirty="0">
                <a:latin typeface="Comic Sans MS" pitchFamily="66" charset="0"/>
              </a:rPr>
              <a:t>DE ANEL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233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1" lang="pt-BR" sz="2400">
              <a:latin typeface="Times New Roman" pitchFamily="18" charset="0"/>
            </a:endParaRPr>
          </a:p>
        </p:txBody>
      </p:sp>
      <p:sp>
        <p:nvSpPr>
          <p:cNvPr id="13426" name="Rectangle 114"/>
          <p:cNvSpPr>
            <a:spLocks noChangeArrowheads="1"/>
          </p:cNvSpPr>
          <p:nvPr/>
        </p:nvSpPr>
        <p:spPr bwMode="auto">
          <a:xfrm>
            <a:off x="0" y="5624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1" lang="pt-BR" sz="2400">
              <a:latin typeface="Times New Roman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57155" y="1142985"/>
          <a:ext cx="8215372" cy="5000658"/>
        </p:xfrm>
        <a:graphic>
          <a:graphicData uri="http://schemas.openxmlformats.org/drawingml/2006/table">
            <a:tbl>
              <a:tblPr/>
              <a:tblGrid>
                <a:gridCol w="700577"/>
                <a:gridCol w="903089"/>
                <a:gridCol w="1401156"/>
                <a:gridCol w="1182226"/>
                <a:gridCol w="1313584"/>
                <a:gridCol w="1313584"/>
                <a:gridCol w="1401156"/>
              </a:tblGrid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Tempo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Leitura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Infiltração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42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Tempo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Acumulado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 Régua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Reposição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Infiltração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Acumulada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2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(min)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(min)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09:06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09:36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10:06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3850" y="254000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pt-BR" b="1" dirty="0">
                <a:solidFill>
                  <a:srgbClr val="0000FF"/>
                </a:solidFill>
                <a:latin typeface="Comic Sans MS" pitchFamily="66" charset="0"/>
              </a:rPr>
              <a:t>INFILTRAÇÃO DA ÁGUA NO SOLO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3850" y="836613"/>
            <a:ext cx="86407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 dirty="0" smtClean="0">
                <a:latin typeface="Comic Sans MS" pitchFamily="66" charset="0"/>
              </a:rPr>
              <a:t> </a:t>
            </a:r>
            <a:r>
              <a:rPr lang="pt-BR" sz="1600" b="1" dirty="0">
                <a:latin typeface="Comic Sans MS" pitchFamily="66" charset="0"/>
              </a:rPr>
              <a:t>PELO MÉTODO DO </a:t>
            </a:r>
            <a:r>
              <a:rPr lang="pt-BR" sz="1600" b="1" dirty="0" smtClean="0">
                <a:latin typeface="Comic Sans MS" pitchFamily="66" charset="0"/>
              </a:rPr>
              <a:t>INFILTRÔMETRO </a:t>
            </a:r>
            <a:r>
              <a:rPr lang="pt-BR" sz="1600" b="1" dirty="0">
                <a:latin typeface="Comic Sans MS" pitchFamily="66" charset="0"/>
              </a:rPr>
              <a:t>DE ANEL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233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1" lang="pt-BR" sz="2400">
              <a:latin typeface="Times New Roman" pitchFamily="18" charset="0"/>
            </a:endParaRPr>
          </a:p>
        </p:txBody>
      </p:sp>
      <p:sp>
        <p:nvSpPr>
          <p:cNvPr id="13426" name="Rectangle 114"/>
          <p:cNvSpPr>
            <a:spLocks noChangeArrowheads="1"/>
          </p:cNvSpPr>
          <p:nvPr/>
        </p:nvSpPr>
        <p:spPr bwMode="auto">
          <a:xfrm>
            <a:off x="0" y="5624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1" lang="pt-BR" sz="2400">
              <a:latin typeface="Times New Roman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57155" y="1142985"/>
          <a:ext cx="8215372" cy="5000658"/>
        </p:xfrm>
        <a:graphic>
          <a:graphicData uri="http://schemas.openxmlformats.org/drawingml/2006/table">
            <a:tbl>
              <a:tblPr/>
              <a:tblGrid>
                <a:gridCol w="700577"/>
                <a:gridCol w="903089"/>
                <a:gridCol w="1401156"/>
                <a:gridCol w="1182226"/>
                <a:gridCol w="1313584"/>
                <a:gridCol w="1313584"/>
                <a:gridCol w="1401156"/>
              </a:tblGrid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Tempo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Leitura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Infiltração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42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Tempo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Acumulado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 Régua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Reposição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Infiltração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Acumulada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2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(min)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(min)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09:06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09:36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10:06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Elipse 6"/>
          <p:cNvSpPr/>
          <p:nvPr/>
        </p:nvSpPr>
        <p:spPr>
          <a:xfrm>
            <a:off x="6143636" y="4786322"/>
            <a:ext cx="714380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do Papel </a:t>
            </a:r>
            <a:r>
              <a:rPr lang="pt-BR" dirty="0" err="1" smtClean="0"/>
              <a:t>Log-log</a:t>
            </a: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495525" y="984250"/>
          <a:ext cx="8152949" cy="48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Regressão Linear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ChangeAspect="1"/>
          </p:cNvGraphicFramePr>
          <p:nvPr>
            <p:ph idx="1"/>
          </p:nvPr>
        </p:nvGraphicFramePr>
        <p:xfrm>
          <a:off x="1214438" y="1649413"/>
          <a:ext cx="6140450" cy="3987800"/>
        </p:xfrm>
        <a:graphic>
          <a:graphicData uri="http://schemas.openxmlformats.org/presentationml/2006/ole">
            <p:oleObj spid="_x0000_s78850" name="Equação" r:id="rId3" imgW="2463480" imgH="1600200" progId="Equation.3">
              <p:embed/>
            </p:oleObj>
          </a:graphicData>
        </a:graphic>
      </p:graphicFrame>
      <p:cxnSp>
        <p:nvCxnSpPr>
          <p:cNvPr id="6" name="Conector de seta reta 5"/>
          <p:cNvCxnSpPr/>
          <p:nvPr/>
        </p:nvCxnSpPr>
        <p:spPr>
          <a:xfrm rot="5400000">
            <a:off x="1357290" y="478632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rot="5400000">
            <a:off x="2501092" y="471409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rot="16200000" flipH="1">
            <a:off x="3322629" y="4751397"/>
            <a:ext cx="642942" cy="141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rot="5400000">
            <a:off x="3929852" y="478552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2500298" y="5072074"/>
            <a:ext cx="500066" cy="714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3428992" y="5000636"/>
            <a:ext cx="500066" cy="714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1643042" y="1643050"/>
            <a:ext cx="500066" cy="714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Regressão Linear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ChangeAspect="1"/>
          </p:cNvGraphicFramePr>
          <p:nvPr>
            <p:ph idx="1"/>
          </p:nvPr>
        </p:nvGraphicFramePr>
        <p:xfrm>
          <a:off x="2209800" y="1084263"/>
          <a:ext cx="5081588" cy="4987925"/>
        </p:xfrm>
        <a:graphic>
          <a:graphicData uri="http://schemas.openxmlformats.org/presentationml/2006/ole">
            <p:oleObj spid="_x0000_s79874" name="Equação" r:id="rId3" imgW="2070000" imgH="2031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28598" y="285729"/>
          <a:ext cx="8429682" cy="5715038"/>
        </p:xfrm>
        <a:graphic>
          <a:graphicData uri="http://schemas.openxmlformats.org/drawingml/2006/table">
            <a:tbl>
              <a:tblPr/>
              <a:tblGrid>
                <a:gridCol w="1442511"/>
                <a:gridCol w="1442511"/>
                <a:gridCol w="1081885"/>
                <a:gridCol w="1081885"/>
                <a:gridCol w="1081885"/>
                <a:gridCol w="1081885"/>
                <a:gridCol w="1217120"/>
              </a:tblGrid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Tempo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Infiltração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91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Acumulado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Acumulada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  <a:r>
                        <a:rPr lang="pt-BR" sz="1400" b="1" i="0" u="none" strike="noStrike" baseline="30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1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(min)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(logT)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(logI)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(cm.min</a:t>
                      </a:r>
                      <a:r>
                        <a:rPr lang="pt-BR" sz="1400" b="1" i="0" u="none" strike="noStrike" baseline="30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-1</a:t>
                      </a: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Soma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Média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28598" y="285729"/>
          <a:ext cx="8429682" cy="5715038"/>
        </p:xfrm>
        <a:graphic>
          <a:graphicData uri="http://schemas.openxmlformats.org/drawingml/2006/table">
            <a:tbl>
              <a:tblPr/>
              <a:tblGrid>
                <a:gridCol w="1442511"/>
                <a:gridCol w="1442511"/>
                <a:gridCol w="1081885"/>
                <a:gridCol w="1081885"/>
                <a:gridCol w="1081885"/>
                <a:gridCol w="1081885"/>
                <a:gridCol w="1217120"/>
              </a:tblGrid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Tempo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Infiltração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91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Acumulado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Acumulada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  <a:r>
                        <a:rPr lang="pt-BR" sz="1400" b="1" i="0" u="none" strike="noStrike" baseline="30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1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(min)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(logT)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(logI)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(cm.min</a:t>
                      </a:r>
                      <a:r>
                        <a:rPr lang="pt-BR" sz="1400" b="1" i="0" u="none" strike="noStrike" baseline="30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-1</a:t>
                      </a: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1,415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1,708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1,820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1,982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Soma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14,508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Média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C:\Drive D\disciplinas\2011\irrigacao\curva rentencao agua no so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38" y="1341438"/>
            <a:ext cx="8004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28598" y="285729"/>
          <a:ext cx="8429682" cy="5715038"/>
        </p:xfrm>
        <a:graphic>
          <a:graphicData uri="http://schemas.openxmlformats.org/drawingml/2006/table">
            <a:tbl>
              <a:tblPr/>
              <a:tblGrid>
                <a:gridCol w="1442511"/>
                <a:gridCol w="1442511"/>
                <a:gridCol w="1081885"/>
                <a:gridCol w="1081885"/>
                <a:gridCol w="1081885"/>
                <a:gridCol w="1081885"/>
                <a:gridCol w="1217120"/>
              </a:tblGrid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Tempo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Infiltração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91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Acumulado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Acumulada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  <a:r>
                        <a:rPr lang="pt-BR" sz="1400" b="1" i="0" u="none" strike="noStrike" baseline="30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1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(min)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(logT)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(logI)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(cm.min</a:t>
                      </a:r>
                      <a:r>
                        <a:rPr lang="pt-BR" sz="1400" b="1" i="0" u="none" strike="noStrike" baseline="30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-1</a:t>
                      </a: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-0,301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1,415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1,708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1,820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1,982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Soma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14,508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6,354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Média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28598" y="285729"/>
          <a:ext cx="8429682" cy="5715038"/>
        </p:xfrm>
        <a:graphic>
          <a:graphicData uri="http://schemas.openxmlformats.org/drawingml/2006/table">
            <a:tbl>
              <a:tblPr/>
              <a:tblGrid>
                <a:gridCol w="1442511"/>
                <a:gridCol w="1442511"/>
                <a:gridCol w="1081885"/>
                <a:gridCol w="1081885"/>
                <a:gridCol w="1081885"/>
                <a:gridCol w="1081885"/>
                <a:gridCol w="1217120"/>
              </a:tblGrid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Tempo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Infiltração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91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Acumulado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Acumulada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  <a:r>
                        <a:rPr lang="pt-BR" sz="1400" b="1" i="0" u="none" strike="noStrike" baseline="30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1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(min)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(logT)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(logI)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(cm.min</a:t>
                      </a:r>
                      <a:r>
                        <a:rPr lang="pt-BR" sz="1400" b="1" i="0" u="none" strike="noStrike" baseline="30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-1</a:t>
                      </a: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-0,301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1,415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1,176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1,708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1,411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1,820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1,643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1,982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1,920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2,154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Soma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14,508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6,354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10,748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Média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28598" y="285729"/>
          <a:ext cx="8429682" cy="5715038"/>
        </p:xfrm>
        <a:graphic>
          <a:graphicData uri="http://schemas.openxmlformats.org/drawingml/2006/table">
            <a:tbl>
              <a:tblPr/>
              <a:tblGrid>
                <a:gridCol w="1442511"/>
                <a:gridCol w="1442511"/>
                <a:gridCol w="1081885"/>
                <a:gridCol w="1081885"/>
                <a:gridCol w="1081885"/>
                <a:gridCol w="1081885"/>
                <a:gridCol w="1217120"/>
              </a:tblGrid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Tempo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Infiltração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91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Acumulado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Acumulada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  <a:r>
                        <a:rPr lang="pt-BR" sz="1400" b="1" i="0" u="none" strike="noStrike" baseline="30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1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(min)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(logT)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(logI)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(cm.min</a:t>
                      </a:r>
                      <a:r>
                        <a:rPr lang="pt-BR" sz="1400" b="1" i="0" u="none" strike="noStrike" baseline="30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-1</a:t>
                      </a: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-0,301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1,450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1,415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2,002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1,176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2,422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1,708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1,411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2,916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1,820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1,643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3,311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1,982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1,920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3,929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2,154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4,412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Soma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14,508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6,354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10,748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22,585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Média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Regressão Linear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ChangeAspect="1"/>
          </p:cNvGraphicFramePr>
          <p:nvPr>
            <p:ph idx="1"/>
          </p:nvPr>
        </p:nvGraphicFramePr>
        <p:xfrm>
          <a:off x="1366838" y="1428750"/>
          <a:ext cx="5984875" cy="5005388"/>
        </p:xfrm>
        <a:graphic>
          <a:graphicData uri="http://schemas.openxmlformats.org/presentationml/2006/ole">
            <p:oleObj spid="_x0000_s83970" name="Equação" r:id="rId3" imgW="2793960" imgH="2336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Velocidade de Infiltração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ChangeAspect="1"/>
          </p:cNvGraphicFramePr>
          <p:nvPr>
            <p:ph idx="1"/>
          </p:nvPr>
        </p:nvGraphicFramePr>
        <p:xfrm>
          <a:off x="2209800" y="1895475"/>
          <a:ext cx="5081588" cy="3363913"/>
        </p:xfrm>
        <a:graphic>
          <a:graphicData uri="http://schemas.openxmlformats.org/presentationml/2006/ole">
            <p:oleObj spid="_x0000_s80898" name="Equação" r:id="rId3" imgW="2781000" imgH="1841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Velocidade de Infiltração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ChangeAspect="1"/>
          </p:cNvGraphicFramePr>
          <p:nvPr>
            <p:ph idx="1"/>
          </p:nvPr>
        </p:nvGraphicFramePr>
        <p:xfrm>
          <a:off x="857224" y="1214422"/>
          <a:ext cx="7568970" cy="4965585"/>
        </p:xfrm>
        <a:graphic>
          <a:graphicData uri="http://schemas.openxmlformats.org/presentationml/2006/ole">
            <p:oleObj spid="_x0000_s84994" name="Equação" r:id="rId3" imgW="3213000" imgH="2108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28598" y="285729"/>
          <a:ext cx="8429682" cy="5715038"/>
        </p:xfrm>
        <a:graphic>
          <a:graphicData uri="http://schemas.openxmlformats.org/drawingml/2006/table">
            <a:tbl>
              <a:tblPr/>
              <a:tblGrid>
                <a:gridCol w="1442511"/>
                <a:gridCol w="1442511"/>
                <a:gridCol w="1081885"/>
                <a:gridCol w="1081885"/>
                <a:gridCol w="1081885"/>
                <a:gridCol w="1081885"/>
                <a:gridCol w="1217120"/>
              </a:tblGrid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Tempo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Infiltração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91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Acumulado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Acumulada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  <a:r>
                        <a:rPr lang="pt-BR" sz="1400" b="1" i="0" u="none" strike="noStrike" baseline="30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1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(min)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(logT)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(logI)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</a:t>
                      </a:r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mm.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</a:t>
                      </a:r>
                      <a:r>
                        <a:rPr lang="pt-BR" sz="1400" b="1" i="0" u="none" strike="noStrike" baseline="3000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-1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-0,301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227,34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1,450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1,415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2,002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1,176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2,422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1,708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1,411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2,916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1,820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1,643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3,311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1,982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1,920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3,929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2,154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4,412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Soma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14,508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6,354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10,748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22,585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Média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500034" y="357166"/>
          <a:ext cx="7858180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entregar: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00100" y="1142984"/>
          <a:ext cx="7500991" cy="5000658"/>
        </p:xfrm>
        <a:graphic>
          <a:graphicData uri="http://schemas.openxmlformats.org/drawingml/2006/table">
            <a:tbl>
              <a:tblPr/>
              <a:tblGrid>
                <a:gridCol w="955349"/>
                <a:gridCol w="1231506"/>
                <a:gridCol w="1910700"/>
                <a:gridCol w="1612154"/>
                <a:gridCol w="1791282"/>
              </a:tblGrid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Tempo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Leitura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42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Tempo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Acumulado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 Régua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Reposição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2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min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(min)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08:51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09:06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09:36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10:06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3260"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6326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1" lang="pt-BR" sz="2400">
              <a:latin typeface="Times New Roman" pitchFamily="18" charset="0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28625" y="406400"/>
            <a:ext cx="8569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solidFill>
                  <a:srgbClr val="FF0000"/>
                </a:solidFill>
                <a:latin typeface="Comic Sans MS" pitchFamily="66" charset="0"/>
              </a:rPr>
              <a:t>CONTROLE DA IRRIGAÇÃO POR MEDIDAS DO POTENCIAL MÁTRICO DO SOLO 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612775" y="1000125"/>
            <a:ext cx="316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USO DE TENSIÔMETROS</a:t>
            </a:r>
          </a:p>
        </p:txBody>
      </p:sp>
      <p:pic>
        <p:nvPicPr>
          <p:cNvPr id="7173" name="Picture 9" descr="E:\Tensiomet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28750"/>
            <a:ext cx="4857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E:\Tensiometr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201988"/>
            <a:ext cx="4286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CaixaDeTexto 7"/>
          <p:cNvSpPr txBox="1">
            <a:spLocks noChangeArrowheads="1"/>
          </p:cNvSpPr>
          <p:nvPr/>
        </p:nvSpPr>
        <p:spPr bwMode="auto">
          <a:xfrm>
            <a:off x="5715000" y="1997075"/>
            <a:ext cx="2643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Tensiômetros digitais ou  tensímetros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6326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1" lang="pt-BR" sz="2400">
              <a:latin typeface="Times New Roman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5288" y="714375"/>
            <a:ext cx="8569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1600">
                <a:solidFill>
                  <a:srgbClr val="FF0000"/>
                </a:solidFill>
                <a:latin typeface="Comic Sans MS" pitchFamily="66" charset="0"/>
              </a:rPr>
              <a:t> CONTROLE DA IRRIGAÇÃO POR MEDIDAS DO POTENCIAL MÁTRICO DO SOLO 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612775" y="1000125"/>
            <a:ext cx="316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USO DE TENSIÔMETROS</a:t>
            </a:r>
          </a:p>
        </p:txBody>
      </p:sp>
      <p:pic>
        <p:nvPicPr>
          <p:cNvPr id="8198" name="Picture 7" descr="tensiômetro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206500" y="1908175"/>
            <a:ext cx="6318250" cy="4164013"/>
          </a:xfrm>
        </p:spPr>
      </p:pic>
      <p:sp>
        <p:nvSpPr>
          <p:cNvPr id="8199" name="CaixaDeTexto 8"/>
          <p:cNvSpPr txBox="1">
            <a:spLocks noChangeArrowheads="1"/>
          </p:cNvSpPr>
          <p:nvPr/>
        </p:nvSpPr>
        <p:spPr bwMode="auto">
          <a:xfrm>
            <a:off x="3143250" y="1428750"/>
            <a:ext cx="257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Tensiômetro analógico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0" y="6326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1" lang="pt-BR" sz="2400">
              <a:latin typeface="Times New Roman" pitchFamily="18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95288" y="476250"/>
            <a:ext cx="8569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1600">
                <a:solidFill>
                  <a:srgbClr val="FF0000"/>
                </a:solidFill>
                <a:latin typeface="Comic Sans MS" pitchFamily="66" charset="0"/>
              </a:rPr>
              <a:t> CONTROLE DA IRRIGAÇÃO POR MEDIDAS DO POTENCIAL MÁTRICO DO SOLO 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612775" y="3021013"/>
            <a:ext cx="7199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solidFill>
                  <a:schemeClr val="accent2"/>
                </a:solidFill>
              </a:rPr>
              <a:t>INTERPRETAÇÃO DAS LEITURAS DOS TENSIÔMETROS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684213" y="3567113"/>
            <a:ext cx="7416800" cy="2505075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Interpretação geral</a:t>
            </a:r>
            <a:endParaRPr lang="pt-BR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pt-BR"/>
              <a:t> Leituras próximas de 0,8 bar indicam baixo teor de água no </a:t>
            </a:r>
            <a:br>
              <a:rPr lang="pt-BR"/>
            </a:br>
            <a:r>
              <a:rPr lang="pt-BR"/>
              <a:t>    solo e leituras menores que 0,1 bar indicam solo saturado.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pt-BR"/>
              <a:t> Leituras entre 0,1 e 0,3 bar indicam umidades próximas da </a:t>
            </a:r>
            <a:br>
              <a:rPr lang="pt-BR"/>
            </a:br>
            <a:r>
              <a:rPr lang="pt-BR"/>
              <a:t>    capacidade de campo.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pt-BR"/>
              <a:t> Leituras entre 0,3 e 0,8 bar indicam o momento de iniciar a </a:t>
            </a:r>
            <a:br>
              <a:rPr lang="pt-BR"/>
            </a:br>
            <a:r>
              <a:rPr lang="pt-BR"/>
              <a:t>    irrigação para a maioria das culturas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42938" y="1428750"/>
            <a:ext cx="8066087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1521BB"/>
                </a:solidFill>
              </a:rPr>
              <a:t>Quando irrigar</a:t>
            </a:r>
            <a:r>
              <a:rPr lang="pt-BR"/>
              <a:t> – Com base no potencial mátrico crítico na profundidade de controle.</a:t>
            </a:r>
          </a:p>
          <a:p>
            <a:pPr>
              <a:spcBef>
                <a:spcPct val="50000"/>
              </a:spcBef>
            </a:pPr>
            <a:r>
              <a:rPr lang="pt-BR">
                <a:solidFill>
                  <a:srgbClr val="1521BB"/>
                </a:solidFill>
              </a:rPr>
              <a:t>Quanto irrigar</a:t>
            </a:r>
            <a:r>
              <a:rPr lang="pt-BR"/>
              <a:t> – Com base na umidade do solo correspondente ao potencial mátrico em cada camada e na umidade à capacidade de campo.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71500" y="2571750"/>
            <a:ext cx="3500438" cy="3071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43375" y="2571750"/>
            <a:ext cx="3500438" cy="30718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0" y="6326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1" lang="pt-BR" sz="2400">
              <a:latin typeface="Times New Roman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12775" y="620713"/>
            <a:ext cx="7199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solidFill>
                  <a:schemeClr val="accent2"/>
                </a:solidFill>
              </a:rPr>
              <a:t>INTERPRETAÇÃO DAS LEITURAS DOS TENSIÔMETROS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636588" y="1293813"/>
            <a:ext cx="698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Interpretação específica</a:t>
            </a:r>
            <a:r>
              <a:rPr lang="pt-BR"/>
              <a:t>   </a:t>
            </a:r>
          </a:p>
          <a:p>
            <a:pPr>
              <a:spcBef>
                <a:spcPct val="50000"/>
              </a:spcBef>
            </a:pPr>
            <a:r>
              <a:rPr lang="pt-BR" b="1">
                <a:solidFill>
                  <a:srgbClr val="1521BB"/>
                </a:solidFill>
              </a:rPr>
              <a:t>Potencial mátrico crítico para produtividade máxima</a:t>
            </a:r>
            <a:r>
              <a:rPr lang="pt-BR"/>
              <a:t> </a:t>
            </a:r>
          </a:p>
          <a:p>
            <a:pPr>
              <a:spcBef>
                <a:spcPct val="50000"/>
              </a:spcBef>
            </a:pPr>
            <a:r>
              <a:rPr lang="pt-BR"/>
              <a:t>1 bar = 0,987 atm</a:t>
            </a:r>
          </a:p>
        </p:txBody>
      </p:sp>
      <p:pic>
        <p:nvPicPr>
          <p:cNvPr id="10247" name="Picture 8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85788" y="2317750"/>
            <a:ext cx="7129462" cy="3540125"/>
          </a:xfrm>
        </p:spPr>
      </p:pic>
      <p:cxnSp>
        <p:nvCxnSpPr>
          <p:cNvPr id="7" name="Conector reto 6"/>
          <p:cNvCxnSpPr/>
          <p:nvPr/>
        </p:nvCxnSpPr>
        <p:spPr>
          <a:xfrm rot="5400000">
            <a:off x="748507" y="4107656"/>
            <a:ext cx="3073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208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 dirty="0" smtClean="0">
                <a:solidFill>
                  <a:srgbClr val="0000FF"/>
                </a:solidFill>
                <a:latin typeface="Comic Sans MS" pitchFamily="66" charset="0"/>
              </a:rPr>
              <a:t>7 – INFILTRAÇÃO DA ÁGUA NO SOLO</a:t>
            </a:r>
            <a:endParaRPr lang="pt-BR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9750" y="1125538"/>
            <a:ext cx="813593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 smtClean="0">
                <a:solidFill>
                  <a:srgbClr val="FF0000"/>
                </a:solidFill>
                <a:latin typeface="Comic Sans MS" pitchFamily="66" charset="0"/>
              </a:rPr>
              <a:t>MOVIMENTO DA ÁGUA NO SOLO</a:t>
            </a:r>
          </a:p>
          <a:p>
            <a:pPr>
              <a:spcBef>
                <a:spcPct val="50000"/>
              </a:spcBef>
            </a:pPr>
            <a:endParaRPr lang="pt-BR" sz="2000" b="1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pt-BR" sz="2000" b="1" dirty="0" smtClean="0">
                <a:latin typeface="Comic Sans MS" pitchFamily="66" charset="0"/>
              </a:rPr>
              <a:t>A água se move sempre que existirem diferenças de potencial total da água nos diferentes pontos dentro do sistema de solo e quando houver presença de meio poroso condutivo.</a:t>
            </a:r>
          </a:p>
          <a:p>
            <a:pPr>
              <a:spcBef>
                <a:spcPct val="50000"/>
              </a:spcBef>
            </a:pPr>
            <a:r>
              <a:rPr lang="pt-BR" sz="2000" b="1" dirty="0" smtClean="0">
                <a:latin typeface="Comic Sans MS" pitchFamily="66" charset="0"/>
              </a:rPr>
              <a:t>A água move-se do maior para o menor potencial hidráulico.</a:t>
            </a:r>
          </a:p>
          <a:p>
            <a:pPr>
              <a:spcBef>
                <a:spcPct val="50000"/>
              </a:spcBef>
            </a:pPr>
            <a:endParaRPr lang="pt-BR" sz="2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pt-BR" sz="2000" b="1" dirty="0" smtClean="0">
                <a:latin typeface="Symbol" pitchFamily="18" charset="2"/>
              </a:rPr>
              <a:t>Y </a:t>
            </a:r>
            <a:r>
              <a:rPr lang="pt-BR" sz="2000" b="1" dirty="0" err="1" smtClean="0">
                <a:latin typeface="Comic Sans MS" pitchFamily="66" charset="0"/>
              </a:rPr>
              <a:t>hid</a:t>
            </a:r>
            <a:r>
              <a:rPr lang="pt-BR" sz="2000" b="1" dirty="0" smtClean="0">
                <a:latin typeface="Comic Sans MS" pitchFamily="66" charset="0"/>
              </a:rPr>
              <a:t> = </a:t>
            </a:r>
            <a:r>
              <a:rPr lang="pt-BR" sz="2000" b="1" dirty="0" smtClean="0">
                <a:latin typeface="Symbol" pitchFamily="18" charset="2"/>
              </a:rPr>
              <a:t>Y </a:t>
            </a:r>
            <a:r>
              <a:rPr lang="pt-BR" sz="2000" b="1" dirty="0" smtClean="0">
                <a:latin typeface="Comic Sans MS" pitchFamily="66" charset="0"/>
              </a:rPr>
              <a:t>g + </a:t>
            </a:r>
            <a:r>
              <a:rPr lang="pt-BR" sz="2000" b="1" dirty="0" err="1" smtClean="0">
                <a:latin typeface="Symbol" pitchFamily="18" charset="2"/>
              </a:rPr>
              <a:t>Y</a:t>
            </a:r>
            <a:r>
              <a:rPr lang="pt-BR" sz="2000" b="1" dirty="0" err="1" smtClean="0">
                <a:latin typeface="Comic Sans MS" pitchFamily="66" charset="0"/>
              </a:rPr>
              <a:t>m</a:t>
            </a:r>
            <a:endParaRPr lang="pt-BR" sz="2000" b="1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pt-BR" sz="2000" b="1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pt-BR" sz="2000" b="1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pt-BR" sz="2000" b="1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pt-B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208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 dirty="0" smtClean="0">
                <a:solidFill>
                  <a:srgbClr val="0000FF"/>
                </a:solidFill>
                <a:latin typeface="Comic Sans MS" pitchFamily="66" charset="0"/>
              </a:rPr>
              <a:t>7 – </a:t>
            </a:r>
            <a:r>
              <a:rPr lang="pt-BR" sz="2800" b="1" dirty="0">
                <a:solidFill>
                  <a:srgbClr val="0000FF"/>
                </a:solidFill>
                <a:latin typeface="Comic Sans MS" pitchFamily="66" charset="0"/>
              </a:rPr>
              <a:t>INFILTRAÇÃO DA ÁGUA NO SOLO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9750" y="1125538"/>
            <a:ext cx="8135938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CONCEITO</a:t>
            </a:r>
            <a:r>
              <a:rPr lang="pt-BR" sz="2000" dirty="0">
                <a:latin typeface="Comic Sans MS" pitchFamily="66" charset="0"/>
              </a:rPr>
              <a:t> – É o processo de entrada da água no solo através de</a:t>
            </a:r>
            <a:br>
              <a:rPr lang="pt-BR" sz="2000" dirty="0">
                <a:latin typeface="Comic Sans MS" pitchFamily="66" charset="0"/>
              </a:rPr>
            </a:br>
            <a:r>
              <a:rPr lang="pt-BR" sz="2000" dirty="0">
                <a:latin typeface="Comic Sans MS" pitchFamily="66" charset="0"/>
              </a:rPr>
              <a:t>                    sua superfície</a:t>
            </a:r>
            <a:r>
              <a:rPr lang="pt-BR" sz="2000" dirty="0" smtClean="0">
                <a:latin typeface="Comic Sans MS" pitchFamily="66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pt-BR" sz="2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pt-BR" sz="20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pt-BR" sz="2000" dirty="0">
              <a:latin typeface="Comic Sans MS" pitchFamily="66" charset="0"/>
            </a:endParaRPr>
          </a:p>
          <a:p>
            <a:pPr algn="just">
              <a:spcBef>
                <a:spcPct val="50000"/>
              </a:spcBef>
            </a:pPr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IMPORTÂNCIA PARA </a:t>
            </a:r>
            <a:r>
              <a:rPr lang="pt-BR" b="1" dirty="0" smtClean="0">
                <a:solidFill>
                  <a:srgbClr val="FF0000"/>
                </a:solidFill>
                <a:latin typeface="Comic Sans MS" pitchFamily="66" charset="0"/>
              </a:rPr>
              <a:t>IRRIGAÇÃO</a:t>
            </a:r>
          </a:p>
          <a:p>
            <a:pPr algn="just">
              <a:spcBef>
                <a:spcPct val="50000"/>
              </a:spcBef>
            </a:pPr>
            <a:r>
              <a:rPr lang="pt-BR" sz="2000" dirty="0" smtClean="0">
                <a:latin typeface="Comic Sans MS" pitchFamily="66" charset="0"/>
              </a:rPr>
              <a:t>- Intensidade </a:t>
            </a:r>
            <a:r>
              <a:rPr lang="pt-BR" sz="2000" dirty="0">
                <a:latin typeface="Comic Sans MS" pitchFamily="66" charset="0"/>
              </a:rPr>
              <a:t>máxima de aplicação de água por </a:t>
            </a:r>
            <a:r>
              <a:rPr lang="pt-BR" sz="2000" dirty="0" smtClean="0">
                <a:latin typeface="Comic Sans MS" pitchFamily="66" charset="0"/>
              </a:rPr>
              <a:t>aspersão</a:t>
            </a:r>
          </a:p>
          <a:p>
            <a:pPr algn="just">
              <a:spcBef>
                <a:spcPct val="50000"/>
              </a:spcBef>
            </a:pPr>
            <a:r>
              <a:rPr lang="pt-BR" sz="2000" dirty="0" smtClean="0">
                <a:latin typeface="Comic Sans MS" pitchFamily="66" charset="0"/>
              </a:rPr>
              <a:t>- Vazão </a:t>
            </a:r>
            <a:r>
              <a:rPr lang="pt-BR" sz="2000" dirty="0">
                <a:latin typeface="Comic Sans MS" pitchFamily="66" charset="0"/>
              </a:rPr>
              <a:t>derivada </a:t>
            </a:r>
            <a:r>
              <a:rPr lang="pt-BR" sz="2000" dirty="0" smtClean="0">
                <a:latin typeface="Comic Sans MS" pitchFamily="66" charset="0"/>
              </a:rPr>
              <a:t>e tempo </a:t>
            </a:r>
            <a:r>
              <a:rPr lang="pt-BR" sz="2000" dirty="0">
                <a:latin typeface="Comic Sans MS" pitchFamily="66" charset="0"/>
              </a:rPr>
              <a:t>de irrigação em sistemas por superfície.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0"/>
  <p:tag name="DEFINEDINNAVIGATOR" val="False"/>
</p:tagLst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28454</TotalTime>
  <Words>1696</Words>
  <Application>Microsoft Office PowerPoint</Application>
  <PresentationFormat>Apresentação na tela (4:3)</PresentationFormat>
  <Paragraphs>1218</Paragraphs>
  <Slides>38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38</vt:i4>
      </vt:variant>
    </vt:vector>
  </HeadingPairs>
  <TitlesOfParts>
    <vt:vector size="41" baseType="lpstr">
      <vt:lpstr>Borda</vt:lpstr>
      <vt:lpstr>Equation</vt:lpstr>
      <vt:lpstr>Equação</vt:lpstr>
      <vt:lpstr>Slide 1</vt:lpstr>
      <vt:lpstr>Componentes do potencial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Método do Papel Log-log</vt:lpstr>
      <vt:lpstr>Método Regressão Linear</vt:lpstr>
      <vt:lpstr>Método Regressão Linear</vt:lpstr>
      <vt:lpstr>Slide 28</vt:lpstr>
      <vt:lpstr>Slide 29</vt:lpstr>
      <vt:lpstr>Slide 30</vt:lpstr>
      <vt:lpstr>Slide 31</vt:lpstr>
      <vt:lpstr>Slide 32</vt:lpstr>
      <vt:lpstr>Método Regressão Linear</vt:lpstr>
      <vt:lpstr>Velocidade de Infiltração</vt:lpstr>
      <vt:lpstr>Velocidade de Infiltração</vt:lpstr>
      <vt:lpstr>Slide 36</vt:lpstr>
      <vt:lpstr>Slide 37</vt:lpstr>
      <vt:lpstr>Para entregar:</vt:lpstr>
    </vt:vector>
  </TitlesOfParts>
  <Company>UNESP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agua</dc:title>
  <dc:subject>Palestra</dc:subject>
  <dc:creator>Ana Maria</dc:creator>
  <cp:lastModifiedBy>inct-ei</cp:lastModifiedBy>
  <cp:revision>1018</cp:revision>
  <cp:lastPrinted>2004-05-18T23:36:11Z</cp:lastPrinted>
  <dcterms:created xsi:type="dcterms:W3CDTF">2001-09-26T18:01:53Z</dcterms:created>
  <dcterms:modified xsi:type="dcterms:W3CDTF">2012-04-16T19:50:34Z</dcterms:modified>
</cp:coreProperties>
</file>