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277" r:id="rId4"/>
    <p:sldId id="284" r:id="rId5"/>
    <p:sldId id="283" r:id="rId6"/>
    <p:sldId id="285" r:id="rId7"/>
    <p:sldId id="278" r:id="rId8"/>
    <p:sldId id="288" r:id="rId9"/>
    <p:sldId id="286" r:id="rId10"/>
    <p:sldId id="287" r:id="rId11"/>
    <p:sldId id="289" r:id="rId12"/>
    <p:sldId id="279" r:id="rId13"/>
    <p:sldId id="290" r:id="rId14"/>
    <p:sldId id="291" r:id="rId15"/>
    <p:sldId id="292" r:id="rId16"/>
    <p:sldId id="281" r:id="rId17"/>
    <p:sldId id="293" r:id="rId18"/>
    <p:sldId id="299" r:id="rId19"/>
    <p:sldId id="295" r:id="rId20"/>
    <p:sldId id="300" r:id="rId21"/>
    <p:sldId id="296" r:id="rId22"/>
    <p:sldId id="297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DAF7"/>
    <a:srgbClr val="FDFFE5"/>
    <a:srgbClr val="E1F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41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A00C-95A2-455D-8E24-96D73A24CF6C}" type="datetimeFigureOut">
              <a:rPr lang="pt-BR" smtClean="0"/>
              <a:pPr/>
              <a:t>16/04/2012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F2B82-61E9-4A0E-A972-74057CBB63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989749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A00C-95A2-455D-8E24-96D73A24CF6C}" type="datetimeFigureOut">
              <a:rPr lang="pt-BR" smtClean="0"/>
              <a:pPr/>
              <a:t>16/04/2012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F2B82-61E9-4A0E-A972-74057CBB63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471407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A00C-95A2-455D-8E24-96D73A24CF6C}" type="datetimeFigureOut">
              <a:rPr lang="pt-BR" smtClean="0"/>
              <a:pPr/>
              <a:t>16/04/2012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F2B82-61E9-4A0E-A972-74057CBB63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428865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A00C-95A2-455D-8E24-96D73A24CF6C}" type="datetimeFigureOut">
              <a:rPr lang="pt-BR" smtClean="0"/>
              <a:pPr/>
              <a:t>16/04/2012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F2B82-61E9-4A0E-A972-74057CBB63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27028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A00C-95A2-455D-8E24-96D73A24CF6C}" type="datetimeFigureOut">
              <a:rPr lang="pt-BR" smtClean="0"/>
              <a:pPr/>
              <a:t>16/04/2012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F2B82-61E9-4A0E-A972-74057CBB63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137896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A00C-95A2-455D-8E24-96D73A24CF6C}" type="datetimeFigureOut">
              <a:rPr lang="pt-BR" smtClean="0"/>
              <a:pPr/>
              <a:t>16/04/2012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F2B82-61E9-4A0E-A972-74057CBB63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20871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A00C-95A2-455D-8E24-96D73A24CF6C}" type="datetimeFigureOut">
              <a:rPr lang="pt-BR" smtClean="0"/>
              <a:pPr/>
              <a:t>16/04/2012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F2B82-61E9-4A0E-A972-74057CBB63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04134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A00C-95A2-455D-8E24-96D73A24CF6C}" type="datetimeFigureOut">
              <a:rPr lang="pt-BR" smtClean="0"/>
              <a:pPr/>
              <a:t>16/04/2012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F2B82-61E9-4A0E-A972-74057CBB63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025763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A00C-95A2-455D-8E24-96D73A24CF6C}" type="datetimeFigureOut">
              <a:rPr lang="pt-BR" smtClean="0"/>
              <a:pPr/>
              <a:t>16/04/2012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F2B82-61E9-4A0E-A972-74057CBB63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338436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A00C-95A2-455D-8E24-96D73A24CF6C}" type="datetimeFigureOut">
              <a:rPr lang="pt-BR" smtClean="0"/>
              <a:pPr/>
              <a:t>16/04/2012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F2B82-61E9-4A0E-A972-74057CBB63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625279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A00C-95A2-455D-8E24-96D73A24CF6C}" type="datetimeFigureOut">
              <a:rPr lang="pt-BR" smtClean="0"/>
              <a:pPr/>
              <a:t>16/04/2012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F2B82-61E9-4A0E-A972-74057CBB63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824594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5A00C-95A2-455D-8E24-96D73A24CF6C}" type="datetimeFigureOut">
              <a:rPr lang="pt-BR" smtClean="0"/>
              <a:pPr/>
              <a:t>16/04/2012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F2B82-61E9-4A0E-A972-74057CBB63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11674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620689"/>
            <a:ext cx="7772400" cy="936104"/>
          </a:xfrm>
        </p:spPr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4 RETENÇÃO DE ÁGUA NO SOLO</a:t>
            </a:r>
            <a:endParaRPr lang="pt-B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1844824"/>
            <a:ext cx="8424936" cy="3888432"/>
          </a:xfrm>
        </p:spPr>
        <p:txBody>
          <a:bodyPr/>
          <a:lstStyle/>
          <a:p>
            <a:pPr marL="457200" indent="-457200" algn="just">
              <a:buFontTx/>
              <a:buChar char="-"/>
            </a:pPr>
            <a:r>
              <a:rPr lang="pt-BR" dirty="0" smtClean="0"/>
              <a:t>Lâmina de água </a:t>
            </a:r>
            <a:r>
              <a:rPr lang="pt-BR" dirty="0" smtClean="0">
                <a:sym typeface="Wingdings" pitchFamily="2" charset="2"/>
              </a:rPr>
              <a:t> </a:t>
            </a:r>
            <a:r>
              <a:rPr lang="pt-BR" b="1" dirty="0" smtClean="0">
                <a:sym typeface="Wingdings" pitchFamily="2" charset="2"/>
              </a:rPr>
              <a:t>h</a:t>
            </a:r>
          </a:p>
          <a:p>
            <a:pPr marL="457200" indent="-457200" algn="just">
              <a:buFontTx/>
              <a:buChar char="-"/>
            </a:pPr>
            <a:endParaRPr lang="pt-BR" b="1" dirty="0" smtClean="0">
              <a:sym typeface="Wingdings" pitchFamily="2" charset="2"/>
            </a:endParaRPr>
          </a:p>
          <a:p>
            <a:pPr marL="457200" indent="-457200" algn="just">
              <a:buFontTx/>
              <a:buChar char="-"/>
            </a:pPr>
            <a:r>
              <a:rPr lang="pt-BR" dirty="0" smtClean="0">
                <a:sym typeface="Wingdings" pitchFamily="2" charset="2"/>
              </a:rPr>
              <a:t>Profundidade efetiva do sistema radicular  </a:t>
            </a:r>
            <a:r>
              <a:rPr lang="pt-BR" b="1" dirty="0" smtClean="0">
                <a:sym typeface="Wingdings" pitchFamily="2" charset="2"/>
              </a:rPr>
              <a:t>z</a:t>
            </a:r>
            <a:endParaRPr lang="pt-BR" b="1" dirty="0"/>
          </a:p>
        </p:txBody>
      </p:sp>
    </p:spTree>
    <p:extLst>
      <p:ext uri="{BB962C8B-B14F-4D97-AF65-F5344CB8AC3E}">
        <p14:creationId xmlns="" xmlns:p14="http://schemas.microsoft.com/office/powerpoint/2010/main" val="289537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92088" y="332656"/>
            <a:ext cx="855637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 smtClean="0">
                <a:solidFill>
                  <a:srgbClr val="C00000"/>
                </a:solidFill>
              </a:rPr>
              <a:t>Determinação: Laboratório</a:t>
            </a:r>
          </a:p>
          <a:p>
            <a:endParaRPr lang="pt-BR" sz="3200" dirty="0"/>
          </a:p>
          <a:p>
            <a:pPr marL="457200" indent="-457200">
              <a:buFontTx/>
              <a:buChar char="-"/>
            </a:pPr>
            <a:r>
              <a:rPr lang="pt-BR" sz="3200" dirty="0" smtClean="0"/>
              <a:t>Câmara  de Richards</a:t>
            </a:r>
          </a:p>
          <a:p>
            <a:pPr marL="457200" indent="-457200">
              <a:buFontTx/>
              <a:buChar char="-"/>
            </a:pPr>
            <a:endParaRPr lang="pt-BR" sz="3200" dirty="0" smtClean="0"/>
          </a:p>
          <a:p>
            <a:pPr marL="457200" indent="-457200">
              <a:buFontTx/>
              <a:buChar char="-"/>
            </a:pPr>
            <a:endParaRPr lang="pt-BR" sz="3200" dirty="0"/>
          </a:p>
          <a:p>
            <a:pPr marL="457200" indent="-457200">
              <a:buFontTx/>
              <a:buChar char="-"/>
            </a:pPr>
            <a:endParaRPr lang="pt-BR" sz="3200" dirty="0" smtClean="0"/>
          </a:p>
          <a:p>
            <a:pPr marL="457200" indent="-457200">
              <a:buFontTx/>
              <a:buChar char="-"/>
            </a:pPr>
            <a:endParaRPr lang="pt-BR" sz="3200" dirty="0"/>
          </a:p>
          <a:p>
            <a:pPr marL="457200" indent="-457200">
              <a:buFontTx/>
              <a:buChar char="-"/>
            </a:pPr>
            <a:endParaRPr lang="pt-BR" sz="3200" dirty="0" smtClean="0"/>
          </a:p>
          <a:p>
            <a:pPr marL="457200" indent="-457200">
              <a:buFontTx/>
              <a:buChar char="-"/>
            </a:pPr>
            <a:endParaRPr lang="pt-BR" sz="3200" dirty="0" smtClean="0"/>
          </a:p>
          <a:p>
            <a:pPr marL="457200" indent="-457200">
              <a:buFontTx/>
              <a:buChar char="-"/>
            </a:pPr>
            <a:endParaRPr lang="pt-BR" sz="3200" dirty="0" smtClean="0"/>
          </a:p>
        </p:txBody>
      </p:sp>
      <p:pic>
        <p:nvPicPr>
          <p:cNvPr id="10242" name="Picture 2" descr="http://www.leb.esalq.usp.br/imagens/labsoloscamaraderichard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22" y="2000240"/>
            <a:ext cx="5955004" cy="446625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7398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92088" y="332656"/>
            <a:ext cx="85563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/>
              <a:t>Determinação: Laboratório</a:t>
            </a:r>
          </a:p>
          <a:p>
            <a:endParaRPr lang="pt-BR" sz="3200" dirty="0"/>
          </a:p>
          <a:p>
            <a:pPr marL="457200" indent="-457200">
              <a:buFontTx/>
              <a:buChar char="-"/>
            </a:pPr>
            <a:endParaRPr lang="pt-BR" sz="3200" dirty="0" smtClean="0"/>
          </a:p>
          <a:p>
            <a:pPr marL="457200" indent="-457200">
              <a:buFontTx/>
              <a:buChar char="-"/>
            </a:pPr>
            <a:r>
              <a:rPr lang="pt-BR" sz="3200" dirty="0" smtClean="0"/>
              <a:t>Obtenção da curva de retenção ou curva característica do solo</a:t>
            </a:r>
          </a:p>
          <a:p>
            <a:pPr marL="457200" indent="-457200">
              <a:buFontTx/>
              <a:buChar char="-"/>
            </a:pPr>
            <a:endParaRPr lang="pt-BR" sz="3200" dirty="0"/>
          </a:p>
          <a:p>
            <a:pPr marL="457200" indent="-457200">
              <a:buFontTx/>
              <a:buChar char="-"/>
            </a:pPr>
            <a:r>
              <a:rPr lang="pt-BR" sz="3200" dirty="0" smtClean="0"/>
              <a:t>Solos argilosos </a:t>
            </a:r>
            <a:r>
              <a:rPr lang="pt-BR" sz="3200" dirty="0" smtClean="0">
                <a:sym typeface="Wingdings" pitchFamily="2" charset="2"/>
              </a:rPr>
              <a:t> 0,33 </a:t>
            </a:r>
            <a:r>
              <a:rPr lang="pt-BR" sz="3200" dirty="0" err="1" smtClean="0">
                <a:sym typeface="Wingdings" pitchFamily="2" charset="2"/>
              </a:rPr>
              <a:t>atm</a:t>
            </a:r>
            <a:endParaRPr lang="pt-BR" sz="3200" dirty="0" smtClean="0">
              <a:sym typeface="Wingdings" pitchFamily="2" charset="2"/>
            </a:endParaRPr>
          </a:p>
          <a:p>
            <a:pPr marL="457200" indent="-457200">
              <a:buFontTx/>
              <a:buChar char="-"/>
            </a:pPr>
            <a:endParaRPr lang="pt-BR" sz="3200" dirty="0" smtClean="0">
              <a:sym typeface="Wingdings" pitchFamily="2" charset="2"/>
            </a:endParaRPr>
          </a:p>
          <a:p>
            <a:pPr marL="457200" indent="-457200">
              <a:buFontTx/>
              <a:buChar char="-"/>
            </a:pPr>
            <a:r>
              <a:rPr lang="pt-BR" sz="3200" dirty="0" smtClean="0">
                <a:sym typeface="Wingdings" pitchFamily="2" charset="2"/>
              </a:rPr>
              <a:t>Solos arenosos  0,1 </a:t>
            </a:r>
            <a:r>
              <a:rPr lang="pt-BR" sz="3200" dirty="0" err="1" smtClean="0">
                <a:sym typeface="Wingdings" pitchFamily="2" charset="2"/>
              </a:rPr>
              <a:t>atm</a:t>
            </a:r>
            <a:endParaRPr lang="pt-B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93299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29308" y="620688"/>
            <a:ext cx="81369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5.2 Ponto de murcha permanente (</a:t>
            </a:r>
            <a:r>
              <a:rPr lang="pt-BR" sz="3200" dirty="0" err="1" smtClean="0">
                <a:solidFill>
                  <a:schemeClr val="accent6">
                    <a:lumMod val="75000"/>
                  </a:schemeClr>
                </a:solidFill>
              </a:rPr>
              <a:t>pmp</a:t>
            </a: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endParaRPr lang="pt-BR" sz="3200" dirty="0"/>
          </a:p>
          <a:p>
            <a:r>
              <a:rPr lang="pt-BR" sz="3200" dirty="0" smtClean="0"/>
              <a:t>Limite mínimo de água armazenada no solo que pode ser utilizada pelas plantas.</a:t>
            </a:r>
          </a:p>
          <a:p>
            <a:endParaRPr lang="pt-BR" sz="3200" dirty="0"/>
          </a:p>
        </p:txBody>
      </p:sp>
      <p:pic>
        <p:nvPicPr>
          <p:cNvPr id="4" name="Picture 2" descr="C:\Drive D\disciplinas\2011\irrigacao\curva rentencao agua no sol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571744"/>
            <a:ext cx="7215238" cy="3893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48891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92088" y="332656"/>
            <a:ext cx="870039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 smtClean="0">
                <a:solidFill>
                  <a:srgbClr val="C00000"/>
                </a:solidFill>
              </a:rPr>
              <a:t>Determinação: Método do girassol</a:t>
            </a:r>
          </a:p>
          <a:p>
            <a:endParaRPr lang="pt-BR" sz="3200" dirty="0"/>
          </a:p>
          <a:p>
            <a:pPr marL="457200" indent="-457200" algn="just">
              <a:buFontTx/>
              <a:buChar char="-"/>
            </a:pPr>
            <a:r>
              <a:rPr lang="pt-BR" sz="3200" dirty="0" smtClean="0"/>
              <a:t>Conduzir a cultura até ter 3 pares de folhas</a:t>
            </a:r>
          </a:p>
          <a:p>
            <a:pPr marL="457200" indent="-457200" algn="just">
              <a:buFontTx/>
              <a:buChar char="-"/>
            </a:pPr>
            <a:r>
              <a:rPr lang="pt-BR" sz="3200" dirty="0" smtClean="0"/>
              <a:t>Cortar suprimento de água</a:t>
            </a:r>
          </a:p>
          <a:p>
            <a:pPr marL="457200" indent="-457200" algn="just">
              <a:buFontTx/>
              <a:buChar char="-"/>
            </a:pPr>
            <a:r>
              <a:rPr lang="pt-BR" sz="3200" dirty="0" smtClean="0"/>
              <a:t>Aguardar as folhas murcharem</a:t>
            </a:r>
          </a:p>
          <a:p>
            <a:pPr marL="457200" indent="-457200" algn="just">
              <a:buFontTx/>
              <a:buChar char="-"/>
            </a:pPr>
            <a:r>
              <a:rPr lang="pt-BR" sz="3200" dirty="0" smtClean="0"/>
              <a:t>Colocar a planta em câmara úmida e escura até que restabeleça a turgidez</a:t>
            </a:r>
          </a:p>
          <a:p>
            <a:pPr marL="457200" indent="-457200" algn="just">
              <a:buFontTx/>
              <a:buChar char="-"/>
            </a:pPr>
            <a:r>
              <a:rPr lang="pt-BR" sz="3200" dirty="0" smtClean="0"/>
              <a:t>Recolocar a planta em ambiente aberto até as folhas murcharem</a:t>
            </a:r>
          </a:p>
          <a:p>
            <a:pPr marL="457200" indent="-457200" algn="just">
              <a:buFontTx/>
              <a:buChar char="-"/>
            </a:pPr>
            <a:r>
              <a:rPr lang="pt-BR" sz="3200" dirty="0" smtClean="0"/>
              <a:t>Repetir o procedimento até que a planta não recupere a turgidez</a:t>
            </a:r>
          </a:p>
          <a:p>
            <a:pPr marL="457200" indent="-457200" algn="just">
              <a:buFontTx/>
              <a:buChar char="-"/>
            </a:pPr>
            <a:r>
              <a:rPr lang="pt-BR" sz="3200" dirty="0" smtClean="0"/>
              <a:t>Determinar a umidade do solo </a:t>
            </a:r>
            <a:r>
              <a:rPr lang="pt-BR" sz="3200" dirty="0" smtClean="0">
                <a:sym typeface="Wingdings" pitchFamily="2" charset="2"/>
              </a:rPr>
              <a:t> </a:t>
            </a:r>
            <a:r>
              <a:rPr lang="pt-BR" sz="3200" dirty="0" err="1" smtClean="0">
                <a:sym typeface="Wingdings" pitchFamily="2" charset="2"/>
              </a:rPr>
              <a:t>pmp</a:t>
            </a:r>
            <a:endParaRPr lang="pt-B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01132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92088" y="332656"/>
            <a:ext cx="870039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 smtClean="0">
                <a:solidFill>
                  <a:srgbClr val="C00000"/>
                </a:solidFill>
              </a:rPr>
              <a:t>Determinação: Laboratório</a:t>
            </a:r>
          </a:p>
          <a:p>
            <a:endParaRPr lang="pt-BR" sz="3200" dirty="0"/>
          </a:p>
          <a:p>
            <a:pPr marL="457200" indent="-457200" algn="just">
              <a:buFontTx/>
              <a:buChar char="-"/>
            </a:pPr>
            <a:r>
              <a:rPr lang="pt-BR" sz="3200" dirty="0" smtClean="0"/>
              <a:t>Considera-se a umidade instantânea do solo quando submetido à tensão de 15 </a:t>
            </a:r>
            <a:r>
              <a:rPr lang="pt-BR" sz="3200" dirty="0" err="1" smtClean="0"/>
              <a:t>atm</a:t>
            </a:r>
            <a:endParaRPr lang="pt-B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50317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29308" y="1988840"/>
            <a:ext cx="81369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6.1 Disponibilidade total de água (DTA) ou Capacidade de água disponível (CAD)</a:t>
            </a:r>
            <a:endParaRPr lang="pt-B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611560" y="620689"/>
            <a:ext cx="77724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6 DISPONIBILIDADE DE ÁGUA PARA AS PLANTA</a:t>
            </a:r>
          </a:p>
        </p:txBody>
      </p:sp>
      <p:sp>
        <p:nvSpPr>
          <p:cNvPr id="4" name="Retângulo 3"/>
          <p:cNvSpPr/>
          <p:nvPr/>
        </p:nvSpPr>
        <p:spPr>
          <a:xfrm>
            <a:off x="323528" y="3800450"/>
            <a:ext cx="83529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6.2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Disponibilidade </a:t>
            </a: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real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de água (</a:t>
            </a: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DRA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) ou Capacidade </a:t>
            </a: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real de água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CRA)</a:t>
            </a:r>
            <a:endParaRPr lang="pt-BR" sz="3200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pt-BR" sz="32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- Fator f: </a:t>
            </a:r>
            <a:r>
              <a:rPr lang="pt-BR" sz="3200" dirty="0"/>
              <a:t>Fator de disponibilidade  ou de esgotamento de água disponível</a:t>
            </a:r>
            <a:r>
              <a:rPr lang="pt-BR" sz="3200" dirty="0" smtClean="0"/>
              <a:t>.</a:t>
            </a:r>
            <a:endParaRPr lang="pt-BR" sz="3200" dirty="0"/>
          </a:p>
        </p:txBody>
      </p:sp>
    </p:spTree>
    <p:extLst>
      <p:ext uri="{BB962C8B-B14F-4D97-AF65-F5344CB8AC3E}">
        <p14:creationId xmlns="" xmlns:p14="http://schemas.microsoft.com/office/powerpoint/2010/main" val="45537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79512" y="188640"/>
            <a:ext cx="8712968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3200" dirty="0"/>
          </a:p>
          <a:p>
            <a:pPr algn="just"/>
            <a:r>
              <a:rPr lang="pt-BR" sz="3200" dirty="0"/>
              <a:t>- </a:t>
            </a:r>
            <a:r>
              <a:rPr lang="pt-BR" sz="3200" dirty="0" err="1"/>
              <a:t>Doorenbos</a:t>
            </a:r>
            <a:r>
              <a:rPr lang="pt-BR" sz="3200" dirty="0"/>
              <a:t> e </a:t>
            </a:r>
            <a:r>
              <a:rPr lang="pt-BR" sz="3200" dirty="0" err="1"/>
              <a:t>Kassan</a:t>
            </a:r>
            <a:r>
              <a:rPr lang="pt-BR" sz="3200" dirty="0"/>
              <a:t> (1979) sugerem valores de f em função do grupo ao qual pertence a cultura e da evapotranspiração máxima diária.</a:t>
            </a:r>
          </a:p>
          <a:p>
            <a:pPr algn="just"/>
            <a:endParaRPr lang="pt-BR" sz="3200" dirty="0">
              <a:solidFill>
                <a:schemeClr val="accent6">
                  <a:lumMod val="75000"/>
                </a:schemeClr>
              </a:solidFill>
            </a:endParaRPr>
          </a:p>
          <a:p>
            <a:pPr marL="1619250" indent="-1619250" algn="just">
              <a:spcAft>
                <a:spcPts val="1200"/>
              </a:spcAft>
            </a:pPr>
            <a:r>
              <a:rPr lang="pt-BR" sz="3200" dirty="0" smtClean="0"/>
              <a:t>Grupo </a:t>
            </a:r>
            <a:r>
              <a:rPr lang="pt-BR" sz="3200" dirty="0"/>
              <a:t>1: cebola, </a:t>
            </a:r>
            <a:r>
              <a:rPr lang="pt-BR" sz="3200" dirty="0" smtClean="0"/>
              <a:t>pimenta, batata, </a:t>
            </a:r>
            <a:r>
              <a:rPr lang="pt-BR" sz="3200" dirty="0"/>
              <a:t>alho, folhosas</a:t>
            </a:r>
            <a:r>
              <a:rPr lang="pt-BR" sz="3200" dirty="0" smtClean="0"/>
              <a:t>;</a:t>
            </a:r>
            <a:endParaRPr lang="pt-BR" sz="3200" dirty="0"/>
          </a:p>
          <a:p>
            <a:pPr marL="1619250" indent="-1619250" algn="just">
              <a:spcAft>
                <a:spcPts val="1200"/>
              </a:spcAft>
            </a:pPr>
            <a:r>
              <a:rPr lang="pt-BR" sz="3200" dirty="0" smtClean="0"/>
              <a:t>Grupo </a:t>
            </a:r>
            <a:r>
              <a:rPr lang="pt-BR" sz="3200" dirty="0"/>
              <a:t>2: </a:t>
            </a:r>
            <a:r>
              <a:rPr lang="pt-BR" sz="3200" dirty="0" smtClean="0"/>
              <a:t>banana, repolho, uva, tomate, </a:t>
            </a:r>
            <a:r>
              <a:rPr lang="pt-BR" sz="3200" dirty="0"/>
              <a:t>ervilha</a:t>
            </a:r>
            <a:r>
              <a:rPr lang="pt-BR" sz="3200" dirty="0" smtClean="0"/>
              <a:t>;</a:t>
            </a:r>
            <a:endParaRPr lang="pt-BR" sz="3200" dirty="0"/>
          </a:p>
          <a:p>
            <a:pPr marL="1619250" indent="-1619250" algn="just">
              <a:spcAft>
                <a:spcPts val="1200"/>
              </a:spcAft>
            </a:pPr>
            <a:r>
              <a:rPr lang="pt-BR" sz="3200" dirty="0" smtClean="0"/>
              <a:t>Grupo 3: alfafa, feijão, cítricas, amendoim, abacaxi, girassol, melancia e trigo;</a:t>
            </a:r>
            <a:endParaRPr lang="pt-BR" sz="3200" dirty="0"/>
          </a:p>
          <a:p>
            <a:pPr marL="1619250" indent="-1619250" algn="just">
              <a:spcAft>
                <a:spcPts val="1200"/>
              </a:spcAft>
            </a:pPr>
            <a:r>
              <a:rPr lang="pt-BR" sz="3200" dirty="0" smtClean="0"/>
              <a:t>Grupo </a:t>
            </a:r>
            <a:r>
              <a:rPr lang="pt-BR" sz="3200" dirty="0"/>
              <a:t>4: algodão, </a:t>
            </a:r>
            <a:r>
              <a:rPr lang="pt-BR" sz="3200" dirty="0" smtClean="0"/>
              <a:t>milho, azeitona, sorgo</a:t>
            </a:r>
            <a:r>
              <a:rPr lang="pt-BR" sz="3200" dirty="0"/>
              <a:t>, </a:t>
            </a:r>
            <a:r>
              <a:rPr lang="pt-BR" sz="3200" dirty="0" smtClean="0"/>
              <a:t>cana-de-açúcar, </a:t>
            </a:r>
            <a:r>
              <a:rPr lang="pt-BR" sz="3200" dirty="0"/>
              <a:t>soja, </a:t>
            </a:r>
            <a:r>
              <a:rPr lang="pt-BR" sz="3200" dirty="0" smtClean="0"/>
              <a:t>e fumo.</a:t>
            </a:r>
            <a:endParaRPr lang="pt-BR" sz="3200" dirty="0"/>
          </a:p>
        </p:txBody>
      </p:sp>
    </p:spTree>
    <p:extLst>
      <p:ext uri="{BB962C8B-B14F-4D97-AF65-F5344CB8AC3E}">
        <p14:creationId xmlns="" xmlns:p14="http://schemas.microsoft.com/office/powerpoint/2010/main" val="332984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214280" y="428604"/>
          <a:ext cx="8572565" cy="5706430"/>
        </p:xfrm>
        <a:graphic>
          <a:graphicData uri="http://schemas.openxmlformats.org/drawingml/2006/table">
            <a:tbl>
              <a:tblPr/>
              <a:tblGrid>
                <a:gridCol w="1336637"/>
                <a:gridCol w="803992"/>
                <a:gridCol w="803992"/>
                <a:gridCol w="803992"/>
                <a:gridCol w="803992"/>
                <a:gridCol w="803992"/>
                <a:gridCol w="803992"/>
                <a:gridCol w="803992"/>
                <a:gridCol w="803992"/>
                <a:gridCol w="803992"/>
              </a:tblGrid>
              <a:tr h="738193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b="1" dirty="0">
                          <a:latin typeface="Times New Roman"/>
                          <a:ea typeface="Times New Roman"/>
                        </a:rPr>
                        <a:t>Grupo da Cultura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b="1" dirty="0" err="1">
                          <a:latin typeface="Times New Roman"/>
                          <a:ea typeface="Times New Roman"/>
                        </a:rPr>
                        <a:t>Etc</a:t>
                      </a:r>
                      <a:r>
                        <a:rPr lang="pt-BR" sz="2200" b="1" dirty="0">
                          <a:latin typeface="Times New Roman"/>
                          <a:ea typeface="Times New Roman"/>
                        </a:rPr>
                        <a:t> (mm/dia)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84200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b="1" dirty="0">
                          <a:latin typeface="Times New Roman"/>
                          <a:ea typeface="Times New Roman"/>
                        </a:rPr>
                        <a:t>2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b="1">
                          <a:latin typeface="Times New Roman"/>
                          <a:ea typeface="Times New Roman"/>
                        </a:rPr>
                        <a:t>3</a:t>
                      </a:r>
                      <a:endParaRPr lang="pt-BR" sz="2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b="1" dirty="0">
                          <a:latin typeface="Times New Roman"/>
                          <a:ea typeface="Times New Roman"/>
                        </a:rPr>
                        <a:t>4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b="1" dirty="0">
                          <a:latin typeface="Times New Roman"/>
                          <a:ea typeface="Times New Roman"/>
                        </a:rPr>
                        <a:t>5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b="1" dirty="0">
                          <a:latin typeface="Times New Roman"/>
                          <a:ea typeface="Times New Roman"/>
                        </a:rPr>
                        <a:t>6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b="1" dirty="0">
                          <a:latin typeface="Times New Roman"/>
                          <a:ea typeface="Times New Roman"/>
                        </a:rPr>
                        <a:t>7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b="1" dirty="0">
                          <a:latin typeface="Times New Roman"/>
                          <a:ea typeface="Times New Roman"/>
                        </a:rPr>
                        <a:t>8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b="1">
                          <a:latin typeface="Times New Roman"/>
                          <a:ea typeface="Times New Roman"/>
                        </a:rPr>
                        <a:t>9</a:t>
                      </a:r>
                      <a:endParaRPr lang="pt-BR" sz="2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b="1" dirty="0">
                          <a:latin typeface="Times New Roman"/>
                          <a:ea typeface="Times New Roman"/>
                        </a:rPr>
                        <a:t>10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3155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b="1" dirty="0">
                          <a:latin typeface="Times New Roman"/>
                          <a:ea typeface="Times New Roman"/>
                        </a:rPr>
                        <a:t>1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0,50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0,42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0,35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0,30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0,25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0,22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0,20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0,20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0,17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3155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b="1" dirty="0">
                          <a:latin typeface="Times New Roman"/>
                          <a:ea typeface="Times New Roman"/>
                        </a:rPr>
                        <a:t>2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0,67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0,57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0,47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0,40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0,35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0,32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0,27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0,25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0,22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3155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b="1" dirty="0">
                          <a:latin typeface="Times New Roman"/>
                          <a:ea typeface="Times New Roman"/>
                        </a:rPr>
                        <a:t>3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0,80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0,70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0,60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0,50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0,45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0,42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0,37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0,35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0,30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3155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b="1" dirty="0">
                          <a:latin typeface="Times New Roman"/>
                          <a:ea typeface="Times New Roman"/>
                        </a:rPr>
                        <a:t>4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0,87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0,80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0,70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0,60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0,55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0,50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0,45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0,42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0,40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8619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Israelsen</a:t>
            </a:r>
            <a:r>
              <a:rPr lang="pt-BR" dirty="0" smtClean="0"/>
              <a:t> &amp; </a:t>
            </a:r>
            <a:r>
              <a:rPr lang="pt-BR" dirty="0" err="1" smtClean="0"/>
              <a:t>Hansen</a:t>
            </a:r>
            <a:r>
              <a:rPr lang="pt-BR" dirty="0" smtClean="0"/>
              <a:t> (1965)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28596" y="1428733"/>
          <a:ext cx="8143932" cy="4307713"/>
        </p:xfrm>
        <a:graphic>
          <a:graphicData uri="http://schemas.openxmlformats.org/drawingml/2006/table">
            <a:tbl>
              <a:tblPr/>
              <a:tblGrid>
                <a:gridCol w="2035983"/>
                <a:gridCol w="2035983"/>
                <a:gridCol w="2035983"/>
                <a:gridCol w="2035983"/>
              </a:tblGrid>
              <a:tr h="19145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0000"/>
                          </a:solidFill>
                          <a:latin typeface="AKIMEG+TimesNewRoman"/>
                          <a:ea typeface="Times New Roman"/>
                          <a:cs typeface="AKIMEG+TimesNewRoman"/>
                        </a:rPr>
                        <a:t>textura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rgbClr val="000000"/>
                          </a:solidFill>
                          <a:latin typeface="AKIMEG+TimesNewRoman"/>
                          <a:ea typeface="Times New Roman"/>
                          <a:cs typeface="AKIMEG+TimesNewRoman"/>
                        </a:rPr>
                        <a:t>U </a:t>
                      </a:r>
                      <a:r>
                        <a:rPr lang="pt-BR" sz="1800" dirty="0">
                          <a:solidFill>
                            <a:srgbClr val="000000"/>
                          </a:solidFill>
                          <a:latin typeface="AKIMEG+TimesNewRoman"/>
                          <a:ea typeface="Times New Roman"/>
                          <a:cs typeface="AKIMEG+TimesNewRoman"/>
                        </a:rPr>
                        <a:t>cc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rgbClr val="000000"/>
                          </a:solidFill>
                          <a:latin typeface="AKIMEG+TimesNewRoman"/>
                          <a:ea typeface="Times New Roman"/>
                          <a:cs typeface="AKIMEG+TimesNewRoman"/>
                        </a:rPr>
                        <a:t>U </a:t>
                      </a:r>
                      <a:r>
                        <a:rPr lang="pt-BR" sz="1800" dirty="0" err="1" smtClean="0">
                          <a:solidFill>
                            <a:srgbClr val="000000"/>
                          </a:solidFill>
                          <a:latin typeface="AKIMEG+TimesNewRoman"/>
                          <a:ea typeface="Times New Roman"/>
                          <a:cs typeface="AKIMEG+TimesNewRoman"/>
                        </a:rPr>
                        <a:t>pmp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0000"/>
                          </a:solidFill>
                          <a:latin typeface="AKIMEG+TimesNewRoman"/>
                          <a:ea typeface="Times New Roman"/>
                          <a:cs typeface="AKIMEG+TimesNewRoman"/>
                        </a:rPr>
                        <a:t>Densidade do solo (</a:t>
                      </a:r>
                      <a:r>
                        <a:rPr lang="pt-BR" sz="1800" dirty="0" err="1" smtClean="0">
                          <a:solidFill>
                            <a:srgbClr val="000000"/>
                          </a:solidFill>
                          <a:latin typeface="AKIMEG+TimesNewRoman"/>
                          <a:ea typeface="Times New Roman"/>
                          <a:cs typeface="AKIMEG+TimesNewRoman"/>
                        </a:rPr>
                        <a:t>ds</a:t>
                      </a:r>
                      <a:r>
                        <a:rPr lang="pt-BR" sz="1800" dirty="0" smtClean="0">
                          <a:solidFill>
                            <a:srgbClr val="000000"/>
                          </a:solidFill>
                          <a:latin typeface="AKIMEG+TimesNewRoman"/>
                          <a:ea typeface="Times New Roman"/>
                          <a:cs typeface="AKIMEG+TimesNewRoman"/>
                        </a:rPr>
                        <a:t> ou dg em g/</a:t>
                      </a:r>
                      <a:r>
                        <a:rPr lang="pt-BR" sz="1800" dirty="0" err="1" smtClean="0">
                          <a:solidFill>
                            <a:srgbClr val="000000"/>
                          </a:solidFill>
                          <a:latin typeface="AKIMEG+TimesNewRoman"/>
                          <a:ea typeface="Times New Roman"/>
                          <a:cs typeface="AKIMEG+TimesNewRoman"/>
                        </a:rPr>
                        <a:t>cm³</a:t>
                      </a:r>
                      <a:r>
                        <a:rPr lang="pt-BR" sz="1800" dirty="0" smtClean="0">
                          <a:solidFill>
                            <a:srgbClr val="000000"/>
                          </a:solidFill>
                          <a:latin typeface="AKIMEG+TimesNewRoman"/>
                          <a:ea typeface="Times New Roman"/>
                          <a:cs typeface="AKIMEG+TimesNewRoman"/>
                        </a:rPr>
                        <a:t>)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63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AKIMEG+TimesNewRoman"/>
                          <a:ea typeface="Times New Roman"/>
                          <a:cs typeface="AKIMEG+TimesNewRoman"/>
                        </a:rPr>
                        <a:t>Arenoso 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0000"/>
                          </a:solidFill>
                          <a:latin typeface="AKIMEG+TimesNewRoman"/>
                          <a:ea typeface="Times New Roman"/>
                          <a:cs typeface="AKIMEG+TimesNewRoman"/>
                        </a:rPr>
                        <a:t>9 (6-12) 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rgbClr val="000000"/>
                          </a:solidFill>
                          <a:latin typeface="AKIMEG+TimesNewRoman"/>
                          <a:ea typeface="Times New Roman"/>
                          <a:cs typeface="AKIMEG+TimesNewRoman"/>
                        </a:rPr>
                        <a:t>4 (2-6) 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AKIMEG+TimesNewRoman"/>
                          <a:ea typeface="Times New Roman"/>
                          <a:cs typeface="AKIMEG+TimesNewRoman"/>
                        </a:rPr>
                        <a:t>1,65 (1,55-1,8) 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63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rgbClr val="000000"/>
                          </a:solidFill>
                          <a:latin typeface="AKIMEG+TimesNewRoman"/>
                          <a:ea typeface="Times New Roman"/>
                          <a:cs typeface="AKIMEG+TimesNewRoman"/>
                        </a:rPr>
                        <a:t>Barro </a:t>
                      </a:r>
                      <a:r>
                        <a:rPr lang="pt-BR" sz="1800" dirty="0">
                          <a:solidFill>
                            <a:srgbClr val="000000"/>
                          </a:solidFill>
                          <a:latin typeface="AKIMEG+TimesNewRoman"/>
                          <a:ea typeface="Times New Roman"/>
                          <a:cs typeface="AKIMEG+TimesNewRoman"/>
                        </a:rPr>
                        <a:t>arenoso 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0000"/>
                          </a:solidFill>
                          <a:latin typeface="AKIMEG+TimesNewRoman"/>
                          <a:ea typeface="Times New Roman"/>
                          <a:cs typeface="AKIMEG+TimesNewRoman"/>
                        </a:rPr>
                        <a:t>14 (10-18) 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rgbClr val="000000"/>
                          </a:solidFill>
                          <a:latin typeface="AKIMEG+TimesNewRoman"/>
                          <a:ea typeface="Times New Roman"/>
                          <a:cs typeface="AKIMEG+TimesNewRoman"/>
                        </a:rPr>
                        <a:t>6 (4-8) 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AKIMEG+TimesNewRoman"/>
                          <a:ea typeface="Times New Roman"/>
                          <a:cs typeface="AKIMEG+TimesNewRoman"/>
                        </a:rPr>
                        <a:t>1,5 (1,4-1,6) 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63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rgbClr val="000000"/>
                          </a:solidFill>
                          <a:latin typeface="AKIMEG+TimesNewRoman"/>
                          <a:ea typeface="Times New Roman"/>
                          <a:cs typeface="AKIMEG+TimesNewRoman"/>
                        </a:rPr>
                        <a:t>Barro 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0000"/>
                          </a:solidFill>
                          <a:latin typeface="AKIMEG+TimesNewRoman"/>
                          <a:ea typeface="Times New Roman"/>
                          <a:cs typeface="AKIMEG+TimesNewRoman"/>
                        </a:rPr>
                        <a:t>22 (18-26) 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rgbClr val="000000"/>
                          </a:solidFill>
                          <a:latin typeface="AKIMEG+TimesNewRoman"/>
                          <a:ea typeface="Times New Roman"/>
                          <a:cs typeface="AKIMEG+TimesNewRoman"/>
                        </a:rPr>
                        <a:t>10 (6-12) 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AKIMEG+TimesNewRoman"/>
                          <a:ea typeface="Times New Roman"/>
                          <a:cs typeface="AKIMEG+TimesNewRoman"/>
                        </a:rPr>
                        <a:t>1,4 (1,35-5) 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63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rgbClr val="000000"/>
                          </a:solidFill>
                          <a:latin typeface="AKIMEG+TimesNewRoman"/>
                          <a:ea typeface="Times New Roman"/>
                          <a:cs typeface="AKIMEG+TimesNewRoman"/>
                        </a:rPr>
                        <a:t>Barro argiloso 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0000"/>
                          </a:solidFill>
                          <a:latin typeface="AKIMEG+TimesNewRoman"/>
                          <a:ea typeface="Times New Roman"/>
                          <a:cs typeface="AKIMEG+TimesNewRoman"/>
                        </a:rPr>
                        <a:t>27 (23-31) 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rgbClr val="000000"/>
                          </a:solidFill>
                          <a:latin typeface="AKIMEG+TimesNewRoman"/>
                          <a:ea typeface="Times New Roman"/>
                          <a:cs typeface="AKIMEG+TimesNewRoman"/>
                        </a:rPr>
                        <a:t>13 (11-15) 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AKIMEG+TimesNewRoman"/>
                          <a:ea typeface="Times New Roman"/>
                          <a:cs typeface="AKIMEG+TimesNewRoman"/>
                        </a:rPr>
                        <a:t>1,35 (1,3-1,4) 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63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rgbClr val="000000"/>
                          </a:solidFill>
                          <a:latin typeface="AKIMEG+TimesNewRoman"/>
                          <a:ea typeface="Times New Roman"/>
                          <a:cs typeface="AKIMEG+TimesNewRoman"/>
                        </a:rPr>
                        <a:t>Argiloso 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0000"/>
                          </a:solidFill>
                          <a:latin typeface="AKIMEG+TimesNewRoman"/>
                          <a:ea typeface="Times New Roman"/>
                          <a:cs typeface="AKIMEG+TimesNewRoman"/>
                        </a:rPr>
                        <a:t>35 (31-39) 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rgbClr val="000000"/>
                          </a:solidFill>
                          <a:latin typeface="AKIMEG+TimesNewRoman"/>
                          <a:ea typeface="Times New Roman"/>
                          <a:cs typeface="AKIMEG+TimesNewRoman"/>
                        </a:rPr>
                        <a:t>17 (15-19) 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0000"/>
                          </a:solidFill>
                          <a:latin typeface="AKIMEG+TimesNewRoman"/>
                          <a:ea typeface="Times New Roman"/>
                          <a:cs typeface="AKIMEG+TimesNewRoman"/>
                        </a:rPr>
                        <a:t>1,25 (1,2-1,3) 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395536" y="476672"/>
            <a:ext cx="8229600" cy="54334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Exemplo 5:</a:t>
            </a:r>
          </a:p>
          <a:p>
            <a:pPr marL="0" indent="0" algn="just">
              <a:buFont typeface="Arial" pitchFamily="34" charset="0"/>
              <a:buNone/>
            </a:pPr>
            <a:endParaRPr lang="pt-BR" dirty="0" smtClean="0"/>
          </a:p>
          <a:p>
            <a:pPr marL="0" indent="0" algn="just">
              <a:buFont typeface="Arial" pitchFamily="34" charset="0"/>
              <a:buNone/>
            </a:pPr>
            <a:r>
              <a:rPr lang="pt-BR" dirty="0" smtClean="0"/>
              <a:t>Uma propriedade A apresenta para a banana um fator f de 0,47 e outra propriedade B apresenta também para a banana um fator f de 0,35. Qual a </a:t>
            </a:r>
            <a:r>
              <a:rPr lang="pt-BR" dirty="0" err="1" smtClean="0"/>
              <a:t>Etm</a:t>
            </a:r>
            <a:r>
              <a:rPr lang="pt-BR" dirty="0" smtClean="0"/>
              <a:t> para as duas propriedades?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404751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428594" y="500040"/>
          <a:ext cx="8286811" cy="5742822"/>
        </p:xfrm>
        <a:graphic>
          <a:graphicData uri="http://schemas.openxmlformats.org/drawingml/2006/table">
            <a:tbl>
              <a:tblPr/>
              <a:tblGrid>
                <a:gridCol w="1380960"/>
                <a:gridCol w="1380960"/>
                <a:gridCol w="1380960"/>
                <a:gridCol w="1380960"/>
                <a:gridCol w="1380960"/>
                <a:gridCol w="1382011"/>
              </a:tblGrid>
              <a:tr h="337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kern="0" dirty="0">
                          <a:latin typeface="Arial"/>
                          <a:ea typeface="Times New Roman"/>
                          <a:cs typeface="Times New Roman"/>
                        </a:rPr>
                        <a:t>CULTURA</a:t>
                      </a:r>
                      <a:endParaRPr lang="pt-BR" sz="1400" b="1" kern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latin typeface="Arial"/>
                          <a:ea typeface="Times New Roman"/>
                        </a:rPr>
                        <a:t>Z (cm)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kern="0" dirty="0">
                          <a:latin typeface="Arial"/>
                          <a:ea typeface="Times New Roman"/>
                          <a:cs typeface="Times New Roman"/>
                        </a:rPr>
                        <a:t>CULTURA</a:t>
                      </a:r>
                      <a:endParaRPr lang="pt-BR" sz="1400" b="1" kern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latin typeface="Arial"/>
                          <a:ea typeface="Times New Roman"/>
                        </a:rPr>
                        <a:t>Z (cm)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kern="0" dirty="0">
                          <a:latin typeface="Arial"/>
                          <a:ea typeface="Times New Roman"/>
                          <a:cs typeface="Times New Roman"/>
                        </a:rPr>
                        <a:t>CULTURA</a:t>
                      </a:r>
                      <a:endParaRPr lang="pt-BR" sz="1400" b="1" kern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latin typeface="Arial"/>
                          <a:ea typeface="Times New Roman"/>
                        </a:rPr>
                        <a:t>Z (cm)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</a:tr>
              <a:tr h="337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0" kern="0" dirty="0">
                          <a:latin typeface="Arial"/>
                          <a:ea typeface="Times New Roman"/>
                          <a:cs typeface="Times New Roman"/>
                        </a:rPr>
                        <a:t>Abacate</a:t>
                      </a:r>
                      <a:endParaRPr lang="pt-BR" sz="1400" b="0" kern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60 - 90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Beterraba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40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Milho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40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</a:tr>
              <a:tr h="337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Abacaxi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20 - 40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Café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40 - 60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Morango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20 - 30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</a:tr>
              <a:tr h="34528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Abóbora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50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latin typeface="Arial"/>
                          <a:ea typeface="Times New Roman"/>
                        </a:rPr>
                        <a:t>cana-de-açúcar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40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Nabo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55 - 80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</a:tr>
              <a:tr h="337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Alcachofra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70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Cebola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20 - 40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Pastagem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30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</a:tr>
              <a:tr h="337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Alface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20 - 30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Cenoura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35 - 60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Pepino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35 - 50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</a:tr>
              <a:tr h="337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Alfafa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60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Couve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25 - 50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Pêssego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60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</a:tr>
              <a:tr h="337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Algodão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60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Couve – flor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25 - 50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Pimenta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50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</a:tr>
              <a:tr h="337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Alho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20 - 30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Ervilha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50 - 70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Pimentão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30 - 70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</a:tr>
              <a:tr h="337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Amendoim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30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Espinafre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40 - 70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Rabanete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20 - 30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</a:tr>
              <a:tr h="337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Arroz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20 - 40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Feijão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40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Rami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30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</a:tr>
              <a:tr h="337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Aspargo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120 - 160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Laranja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60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latin typeface="Arial"/>
                          <a:ea typeface="Times New Roman"/>
                        </a:rPr>
                        <a:t>Soja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latin typeface="Arial"/>
                          <a:ea typeface="Times New Roman"/>
                        </a:rPr>
                        <a:t>30 - 40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</a:tr>
              <a:tr h="337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Aveia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40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Linho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20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latin typeface="Arial"/>
                          <a:ea typeface="Times New Roman"/>
                        </a:rPr>
                        <a:t>Tabaco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30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</a:tr>
              <a:tr h="337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Banana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40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Maçã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60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Tomate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40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</a:tr>
              <a:tr h="337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Batata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25 - 60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Mangueira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60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Trigo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30 - 40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</a:tr>
              <a:tr h="337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Batata-doce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latin typeface="Arial"/>
                          <a:ea typeface="Times New Roman"/>
                        </a:rPr>
                        <a:t>50 - 100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Melancia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40 - 50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Vagem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40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</a:tr>
              <a:tr h="337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latin typeface="Arial"/>
                          <a:ea typeface="Times New Roman"/>
                        </a:rPr>
                        <a:t>Berinjela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latin typeface="Arial"/>
                          <a:ea typeface="Times New Roman"/>
                        </a:rPr>
                        <a:t>50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Melão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30 - 50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F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Arial"/>
                          <a:ea typeface="Times New Roman"/>
                        </a:rPr>
                        <a:t>Videira</a:t>
                      </a:r>
                      <a:endParaRPr lang="pt-BR" sz="200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Arial"/>
                          <a:ea typeface="Times New Roman"/>
                        </a:rPr>
                        <a:t>60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F7"/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214280" y="428604"/>
          <a:ext cx="8572565" cy="5706430"/>
        </p:xfrm>
        <a:graphic>
          <a:graphicData uri="http://schemas.openxmlformats.org/drawingml/2006/table">
            <a:tbl>
              <a:tblPr/>
              <a:tblGrid>
                <a:gridCol w="1336637"/>
                <a:gridCol w="803992"/>
                <a:gridCol w="803992"/>
                <a:gridCol w="803992"/>
                <a:gridCol w="803992"/>
                <a:gridCol w="803992"/>
                <a:gridCol w="803992"/>
                <a:gridCol w="803992"/>
                <a:gridCol w="803992"/>
                <a:gridCol w="803992"/>
              </a:tblGrid>
              <a:tr h="738193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b="1" dirty="0">
                          <a:latin typeface="Times New Roman"/>
                          <a:ea typeface="Times New Roman"/>
                        </a:rPr>
                        <a:t>Grupo da Cultura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b="1" dirty="0" err="1">
                          <a:latin typeface="Times New Roman"/>
                          <a:ea typeface="Times New Roman"/>
                        </a:rPr>
                        <a:t>Etc</a:t>
                      </a:r>
                      <a:r>
                        <a:rPr lang="pt-BR" sz="2200" b="1" dirty="0">
                          <a:latin typeface="Times New Roman"/>
                          <a:ea typeface="Times New Roman"/>
                        </a:rPr>
                        <a:t> (mm/dia)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84200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b="1" dirty="0">
                          <a:latin typeface="Times New Roman"/>
                          <a:ea typeface="Times New Roman"/>
                        </a:rPr>
                        <a:t>2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b="1">
                          <a:latin typeface="Times New Roman"/>
                          <a:ea typeface="Times New Roman"/>
                        </a:rPr>
                        <a:t>3</a:t>
                      </a:r>
                      <a:endParaRPr lang="pt-BR" sz="2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b="1" dirty="0">
                          <a:latin typeface="Times New Roman"/>
                          <a:ea typeface="Times New Roman"/>
                        </a:rPr>
                        <a:t>4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b="1" dirty="0">
                          <a:latin typeface="Times New Roman"/>
                          <a:ea typeface="Times New Roman"/>
                        </a:rPr>
                        <a:t>5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b="1" dirty="0">
                          <a:latin typeface="Times New Roman"/>
                          <a:ea typeface="Times New Roman"/>
                        </a:rPr>
                        <a:t>6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b="1" dirty="0">
                          <a:latin typeface="Times New Roman"/>
                          <a:ea typeface="Times New Roman"/>
                        </a:rPr>
                        <a:t>7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b="1" dirty="0">
                          <a:latin typeface="Times New Roman"/>
                          <a:ea typeface="Times New Roman"/>
                        </a:rPr>
                        <a:t>8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b="1">
                          <a:latin typeface="Times New Roman"/>
                          <a:ea typeface="Times New Roman"/>
                        </a:rPr>
                        <a:t>9</a:t>
                      </a:r>
                      <a:endParaRPr lang="pt-BR" sz="2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b="1" dirty="0">
                          <a:latin typeface="Times New Roman"/>
                          <a:ea typeface="Times New Roman"/>
                        </a:rPr>
                        <a:t>10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3155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b="1" dirty="0">
                          <a:latin typeface="Times New Roman"/>
                          <a:ea typeface="Times New Roman"/>
                        </a:rPr>
                        <a:t>1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0,50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0,42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0,35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0,30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0,25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0,22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0,20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0,20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0,17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3155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b="1" dirty="0">
                          <a:latin typeface="Times New Roman"/>
                          <a:ea typeface="Times New Roman"/>
                        </a:rPr>
                        <a:t>2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0,67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0,57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0,47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0,40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0,35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0,32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0,27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0,25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0,22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3155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b="1" dirty="0">
                          <a:latin typeface="Times New Roman"/>
                          <a:ea typeface="Times New Roman"/>
                        </a:rPr>
                        <a:t>3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0,80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0,70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0,60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0,50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0,45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0,42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0,37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0,35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0,30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3155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b="1" dirty="0">
                          <a:latin typeface="Times New Roman"/>
                          <a:ea typeface="Times New Roman"/>
                        </a:rPr>
                        <a:t>4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0,87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0,80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0,70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0,60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0,55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0,50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0,45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0,42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Times New Roman"/>
                          <a:ea typeface="Times New Roman"/>
                        </a:rPr>
                        <a:t>0,40</a:t>
                      </a:r>
                      <a:endParaRPr lang="pt-BR" sz="2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8619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251520" y="476672"/>
            <a:ext cx="8640960" cy="543346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Exemplo 6:</a:t>
            </a:r>
          </a:p>
          <a:p>
            <a:pPr marL="0" indent="0" algn="just">
              <a:buFont typeface="Arial" pitchFamily="34" charset="0"/>
              <a:buNone/>
            </a:pPr>
            <a:endParaRPr lang="pt-BR" dirty="0" smtClean="0"/>
          </a:p>
          <a:p>
            <a:pPr marL="0" indent="0" algn="just">
              <a:buFont typeface="Arial" pitchFamily="34" charset="0"/>
              <a:buNone/>
            </a:pPr>
            <a:r>
              <a:rPr lang="pt-BR" dirty="0" smtClean="0"/>
              <a:t>Considerando as seguintes condições: Cana-de-açúcar; z = 0,5 m; </a:t>
            </a:r>
            <a:r>
              <a:rPr lang="pt-BR" dirty="0" err="1" smtClean="0"/>
              <a:t>ETm</a:t>
            </a:r>
            <a:r>
              <a:rPr lang="pt-BR" dirty="0" smtClean="0"/>
              <a:t> = 4mm/dia; </a:t>
            </a:r>
            <a:r>
              <a:rPr lang="pt-BR" dirty="0" err="1" smtClean="0"/>
              <a:t>Ucc</a:t>
            </a:r>
            <a:r>
              <a:rPr lang="pt-BR" dirty="0" smtClean="0"/>
              <a:t> de 22%; </a:t>
            </a:r>
            <a:r>
              <a:rPr lang="pt-BR" dirty="0" err="1" smtClean="0"/>
              <a:t>Upmp</a:t>
            </a:r>
            <a:r>
              <a:rPr lang="pt-BR" dirty="0" smtClean="0"/>
              <a:t> de 11% e </a:t>
            </a:r>
            <a:r>
              <a:rPr lang="pt-BR" dirty="0" err="1" smtClean="0"/>
              <a:t>ds</a:t>
            </a:r>
            <a:r>
              <a:rPr lang="pt-BR" dirty="0" smtClean="0"/>
              <a:t> = 1,3 g/cm³.</a:t>
            </a:r>
          </a:p>
          <a:p>
            <a:pPr marL="0" indent="0" algn="just">
              <a:buFont typeface="Arial" pitchFamily="34" charset="0"/>
              <a:buNone/>
            </a:pPr>
            <a:endParaRPr lang="pt-BR" dirty="0"/>
          </a:p>
          <a:p>
            <a:pPr marL="0" indent="0" algn="just">
              <a:buFont typeface="Arial" pitchFamily="34" charset="0"/>
              <a:buNone/>
            </a:pPr>
            <a:r>
              <a:rPr lang="pt-BR" dirty="0" smtClean="0"/>
              <a:t>Pede-se:</a:t>
            </a:r>
          </a:p>
          <a:p>
            <a:pPr marL="0" indent="0" algn="just">
              <a:buFont typeface="Arial" pitchFamily="34" charset="0"/>
              <a:buNone/>
            </a:pPr>
            <a:r>
              <a:rPr lang="pt-BR" dirty="0" smtClean="0"/>
              <a:t>a) DTA		b) DRA		c) TR máximo</a:t>
            </a:r>
          </a:p>
          <a:p>
            <a:pPr marL="0" indent="0" algn="just">
              <a:buFont typeface="Arial" pitchFamily="34" charset="0"/>
              <a:buNone/>
            </a:pPr>
            <a:r>
              <a:rPr lang="pt-BR" dirty="0" smtClean="0"/>
              <a:t>d) Umidade crítica que se deve proceder a irrigação</a:t>
            </a:r>
          </a:p>
        </p:txBody>
      </p:sp>
    </p:spTree>
    <p:extLst>
      <p:ext uri="{BB962C8B-B14F-4D97-AF65-F5344CB8AC3E}">
        <p14:creationId xmlns="" xmlns:p14="http://schemas.microsoft.com/office/powerpoint/2010/main" val="113203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395536" y="476672"/>
            <a:ext cx="8229600" cy="543346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Para entregar: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Tem-se 2 propriedades: A e B. A </a:t>
            </a:r>
            <a:r>
              <a:rPr lang="pt-BR" dirty="0" err="1" smtClean="0"/>
              <a:t>Etm</a:t>
            </a:r>
            <a:r>
              <a:rPr lang="pt-BR" dirty="0" smtClean="0"/>
              <a:t> de A é de 2mm/dia e em B é de 6mm/dia. O solo e a cultura nas duas propriedades são iguais e com as seguintes características: cebola com z de 30 cm;  </a:t>
            </a:r>
            <a:r>
              <a:rPr lang="pt-BR" dirty="0" err="1"/>
              <a:t>Ucc</a:t>
            </a:r>
            <a:r>
              <a:rPr lang="pt-BR" dirty="0"/>
              <a:t> de 22%; </a:t>
            </a:r>
            <a:r>
              <a:rPr lang="pt-BR" dirty="0" err="1"/>
              <a:t>Upmp</a:t>
            </a:r>
            <a:r>
              <a:rPr lang="pt-BR" dirty="0"/>
              <a:t> de 11% e </a:t>
            </a:r>
            <a:r>
              <a:rPr lang="pt-BR" dirty="0" err="1"/>
              <a:t>ds</a:t>
            </a:r>
            <a:r>
              <a:rPr lang="pt-BR" dirty="0"/>
              <a:t> = 1,3 g/cm³.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Pede-se para CADA propriedade:</a:t>
            </a:r>
            <a:endParaRPr lang="pt-BR" dirty="0"/>
          </a:p>
          <a:p>
            <a:pPr marL="0" indent="0" algn="just">
              <a:buNone/>
            </a:pPr>
            <a:r>
              <a:rPr lang="pt-BR" dirty="0"/>
              <a:t>a) </a:t>
            </a:r>
            <a:r>
              <a:rPr lang="pt-BR" dirty="0" smtClean="0"/>
              <a:t>DTA</a:t>
            </a:r>
            <a:r>
              <a:rPr lang="pt-BR" dirty="0"/>
              <a:t>		b) DRA		c) TR máximo</a:t>
            </a:r>
          </a:p>
          <a:p>
            <a:pPr marL="0" indent="0" algn="just">
              <a:buNone/>
            </a:pPr>
            <a:r>
              <a:rPr lang="pt-BR" dirty="0"/>
              <a:t>d) Umidade crítica que se deve proceder a irrigação</a:t>
            </a:r>
          </a:p>
          <a:p>
            <a:pPr marL="0" indent="0" algn="just">
              <a:buFont typeface="Arial" pitchFamily="34" charset="0"/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40293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pt-BR" dirty="0" smtClean="0"/>
              <a:t>Exemplo 1: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Qual a lâmina de água necessária  (responder em mm e m³ por ha) para elevar a umidade de um solo de 0,1 cm³/cm³ para </a:t>
            </a:r>
            <a:r>
              <a:rPr lang="pt-BR" dirty="0"/>
              <a:t>0,25 </a:t>
            </a:r>
            <a:r>
              <a:rPr lang="pt-BR" dirty="0" smtClean="0"/>
              <a:t>cm³/cm³, sendo a profundida de efetiva do sistema radicular de 20 cm?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93705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395536" y="476672"/>
            <a:ext cx="8229600" cy="54334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Exemplo 2:</a:t>
            </a:r>
          </a:p>
          <a:p>
            <a:pPr marL="0" indent="0" algn="just">
              <a:buFont typeface="Arial" pitchFamily="34" charset="0"/>
              <a:buNone/>
            </a:pPr>
            <a:endParaRPr lang="pt-BR" dirty="0" smtClean="0"/>
          </a:p>
          <a:p>
            <a:pPr marL="0" indent="0" algn="just">
              <a:buFont typeface="Arial" pitchFamily="34" charset="0"/>
              <a:buNone/>
            </a:pPr>
            <a:r>
              <a:rPr lang="pt-BR" dirty="0" smtClean="0"/>
              <a:t>Qual a lâmina de água necessária  (responder em mm e m³ por ha) para elevar a umidade de um solo de 0,1 g/g para 0,25 g/g, sendo a profundida de efetiva do sistema radicular de 20 cm e ds = 1,4 g/cm³ ?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85030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pt-BR" dirty="0" smtClean="0"/>
              <a:t>Exemplo 3: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Dados Ui = 14%; </a:t>
            </a:r>
            <a:r>
              <a:rPr lang="pt-BR" dirty="0" err="1" smtClean="0"/>
              <a:t>ds</a:t>
            </a:r>
            <a:r>
              <a:rPr lang="pt-BR" dirty="0" smtClean="0"/>
              <a:t> = 1,35 g/cm³ e z = 30 cm, qual a nova umidade após uma chuva de 35mm?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34905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pt-BR" dirty="0" smtClean="0"/>
              <a:t>Exemplo 4: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Dados:</a:t>
            </a:r>
          </a:p>
          <a:p>
            <a:pPr marL="0" indent="0" algn="just">
              <a:buNone/>
            </a:pPr>
            <a:r>
              <a:rPr lang="pt-BR" dirty="0" smtClean="0"/>
              <a:t>Ui = 11%; Uf desejada de 23%, </a:t>
            </a:r>
            <a:r>
              <a:rPr lang="pt-BR" dirty="0" err="1" smtClean="0"/>
              <a:t>ds</a:t>
            </a:r>
            <a:r>
              <a:rPr lang="pt-BR" dirty="0" smtClean="0"/>
              <a:t> = 1,35 g/cm³,  z = 50 cm e aspersores com intensidade de aplicação de 10 mm/h, </a:t>
            </a:r>
          </a:p>
          <a:p>
            <a:pPr marL="0" indent="0" algn="just">
              <a:buNone/>
            </a:pPr>
            <a:r>
              <a:rPr lang="pt-BR" dirty="0" smtClean="0"/>
              <a:t>Pede-se: qual o tempo para elevar a umidade do solo de Ui para Uf?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81890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29308" y="1988840"/>
            <a:ext cx="813690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5.1 Capacidade de campo (</a:t>
            </a:r>
            <a:r>
              <a:rPr lang="pt-BR" sz="3200" dirty="0" err="1" smtClean="0">
                <a:solidFill>
                  <a:schemeClr val="accent6">
                    <a:lumMod val="75000"/>
                  </a:schemeClr>
                </a:solidFill>
              </a:rPr>
              <a:t>cc</a:t>
            </a: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endParaRPr lang="pt-BR" sz="3200" dirty="0"/>
          </a:p>
          <a:p>
            <a:r>
              <a:rPr lang="pt-BR" sz="3200" dirty="0" smtClean="0"/>
              <a:t>Máxima capacidade de água que o solo é capaz de reter após o excesso ter sido drenado</a:t>
            </a:r>
          </a:p>
          <a:p>
            <a:endParaRPr lang="pt-BR" sz="3200" dirty="0"/>
          </a:p>
          <a:p>
            <a:r>
              <a:rPr lang="pt-BR" sz="3200" dirty="0" smtClean="0"/>
              <a:t>Varia com a textura do solo</a:t>
            </a:r>
          </a:p>
          <a:p>
            <a:endParaRPr lang="pt-BR" sz="3200" dirty="0"/>
          </a:p>
          <a:p>
            <a:r>
              <a:rPr lang="pt-BR" sz="3200" dirty="0" smtClean="0"/>
              <a:t>Ideal determinar por camadas do solo</a:t>
            </a:r>
            <a:endParaRPr lang="pt-BR" sz="3200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611560" y="620689"/>
            <a:ext cx="77724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5 CONSTANTES DE UMIDADE DO SOLO</a:t>
            </a:r>
            <a:endParaRPr lang="pt-B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138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rive D\disciplinas\2011\irrigacao\curva rentencao agua no sol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2918"/>
            <a:ext cx="8816323" cy="4757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09353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92088" y="332656"/>
            <a:ext cx="870039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 smtClean="0">
                <a:solidFill>
                  <a:srgbClr val="C00000"/>
                </a:solidFill>
              </a:rPr>
              <a:t>Determinação: Método de campo</a:t>
            </a:r>
          </a:p>
          <a:p>
            <a:endParaRPr lang="pt-BR" sz="3200" dirty="0"/>
          </a:p>
          <a:p>
            <a:pPr marL="457200" indent="-457200" algn="just">
              <a:buFontTx/>
              <a:buChar char="-"/>
            </a:pPr>
            <a:r>
              <a:rPr lang="pt-BR" sz="3200" dirty="0" smtClean="0"/>
              <a:t>Saturar área pré-definida até 1,5 m</a:t>
            </a:r>
          </a:p>
          <a:p>
            <a:pPr marL="457200" indent="-457200" algn="just">
              <a:buFontTx/>
              <a:buChar char="-"/>
            </a:pPr>
            <a:r>
              <a:rPr lang="pt-BR" sz="3200" dirty="0" smtClean="0"/>
              <a:t>Cobrir com plástico (evitar evaporação e chuvas)</a:t>
            </a:r>
          </a:p>
          <a:p>
            <a:pPr marL="457200" indent="-457200" algn="just">
              <a:buFontTx/>
              <a:buChar char="-"/>
            </a:pPr>
            <a:r>
              <a:rPr lang="pt-BR" sz="3200" dirty="0" smtClean="0"/>
              <a:t>Determinar a umidade do solo em intervalos de 12 horas</a:t>
            </a:r>
          </a:p>
          <a:p>
            <a:pPr marL="457200" indent="-457200" algn="just">
              <a:buFontTx/>
              <a:buChar char="-"/>
            </a:pPr>
            <a:r>
              <a:rPr lang="pt-BR" sz="3200" dirty="0" smtClean="0"/>
              <a:t>Quando o valor se apresentar constante em intervalo de 24 horas pode ser considerado a umidade de capacidade de campo</a:t>
            </a:r>
          </a:p>
          <a:p>
            <a:pPr marL="457200" indent="-457200" algn="just">
              <a:buFontTx/>
              <a:buChar char="-"/>
            </a:pPr>
            <a:endParaRPr lang="pt-BR" sz="3200" dirty="0" smtClean="0"/>
          </a:p>
          <a:p>
            <a:pPr marL="457200" indent="-457200" algn="just">
              <a:buFontTx/>
              <a:buChar char="-"/>
            </a:pPr>
            <a:r>
              <a:rPr lang="pt-BR" sz="3200" dirty="0" smtClean="0"/>
              <a:t>Solos argilosos normal 1 amostra 24 h</a:t>
            </a:r>
          </a:p>
          <a:p>
            <a:pPr marL="457200" indent="-457200" algn="just">
              <a:buFontTx/>
              <a:buChar char="-"/>
            </a:pPr>
            <a:r>
              <a:rPr lang="pt-BR" sz="3200" dirty="0" smtClean="0"/>
              <a:t>Solos arenosos normal 1 amostra 48 h</a:t>
            </a:r>
          </a:p>
        </p:txBody>
      </p:sp>
    </p:spTree>
    <p:extLst>
      <p:ext uri="{BB962C8B-B14F-4D97-AF65-F5344CB8AC3E}">
        <p14:creationId xmlns="" xmlns:p14="http://schemas.microsoft.com/office/powerpoint/2010/main" val="189833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1899</TotalTime>
  <Words>1073</Words>
  <Application>Microsoft Office PowerPoint</Application>
  <PresentationFormat>Apresentação na tela (4:3)</PresentationFormat>
  <Paragraphs>323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Tema do Office</vt:lpstr>
      <vt:lpstr>4 RETENÇÃO DE ÁGUA NO SOLO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Israelsen &amp; Hansen (1965)</vt:lpstr>
      <vt:lpstr>Slide 19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</dc:creator>
  <cp:lastModifiedBy>inct-ei</cp:lastModifiedBy>
  <cp:revision>56</cp:revision>
  <dcterms:created xsi:type="dcterms:W3CDTF">2011-03-14T13:37:39Z</dcterms:created>
  <dcterms:modified xsi:type="dcterms:W3CDTF">2012-04-16T19:51:12Z</dcterms:modified>
</cp:coreProperties>
</file>