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5" r:id="rId2"/>
    <p:sldId id="319" r:id="rId3"/>
    <p:sldId id="256" r:id="rId4"/>
    <p:sldId id="259" r:id="rId5"/>
    <p:sldId id="322" r:id="rId6"/>
    <p:sldId id="282" r:id="rId7"/>
    <p:sldId id="313" r:id="rId8"/>
    <p:sldId id="314" r:id="rId9"/>
    <p:sldId id="331" r:id="rId10"/>
    <p:sldId id="327" r:id="rId11"/>
    <p:sldId id="278" r:id="rId12"/>
    <p:sldId id="280" r:id="rId13"/>
    <p:sldId id="281" r:id="rId14"/>
    <p:sldId id="279" r:id="rId15"/>
    <p:sldId id="315" r:id="rId16"/>
    <p:sldId id="316" r:id="rId17"/>
    <p:sldId id="277" r:id="rId18"/>
    <p:sldId id="283" r:id="rId19"/>
    <p:sldId id="284" r:id="rId20"/>
    <p:sldId id="257" r:id="rId21"/>
    <p:sldId id="261" r:id="rId22"/>
    <p:sldId id="258" r:id="rId23"/>
    <p:sldId id="285" r:id="rId24"/>
    <p:sldId id="286" r:id="rId25"/>
    <p:sldId id="288" r:id="rId26"/>
    <p:sldId id="272" r:id="rId27"/>
    <p:sldId id="268" r:id="rId28"/>
    <p:sldId id="292" r:id="rId29"/>
    <p:sldId id="260" r:id="rId30"/>
    <p:sldId id="262" r:id="rId31"/>
    <p:sldId id="264" r:id="rId32"/>
    <p:sldId id="271" r:id="rId33"/>
    <p:sldId id="263" r:id="rId34"/>
    <p:sldId id="265" r:id="rId35"/>
    <p:sldId id="294" r:id="rId36"/>
    <p:sldId id="296" r:id="rId37"/>
    <p:sldId id="289" r:id="rId38"/>
    <p:sldId id="287" r:id="rId39"/>
    <p:sldId id="295" r:id="rId40"/>
    <p:sldId id="273" r:id="rId41"/>
    <p:sldId id="293" r:id="rId42"/>
    <p:sldId id="297" r:id="rId43"/>
    <p:sldId id="270" r:id="rId44"/>
    <p:sldId id="305" r:id="rId45"/>
    <p:sldId id="332" r:id="rId46"/>
    <p:sldId id="306" r:id="rId47"/>
    <p:sldId id="307" r:id="rId48"/>
    <p:sldId id="308" r:id="rId49"/>
    <p:sldId id="298" r:id="rId50"/>
    <p:sldId id="333" r:id="rId51"/>
    <p:sldId id="299" r:id="rId52"/>
    <p:sldId id="303" r:id="rId53"/>
    <p:sldId id="275" r:id="rId54"/>
    <p:sldId id="323" r:id="rId55"/>
    <p:sldId id="324" r:id="rId56"/>
    <p:sldId id="267" r:id="rId57"/>
    <p:sldId id="309" r:id="rId58"/>
    <p:sldId id="330" r:id="rId59"/>
    <p:sldId id="329" r:id="rId60"/>
    <p:sldId id="312" r:id="rId61"/>
    <p:sldId id="328" r:id="rId62"/>
    <p:sldId id="326" r:id="rId6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5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DCF8-A0FB-4CFA-8E4C-3BA06CE70C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E7D13-BA1B-4457-A7BA-1588882B7569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50425-CB60-49B8-9884-86075D489C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678EF-63D2-42EE-994F-BBA1107AB286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4A2AB-FA9D-49EC-AB23-EE959F69A3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73667-842C-4BF1-98FB-BCEDD9666E03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6EBAB-130C-40A1-8DF2-55B6C19F16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F984-E01D-4AEE-9C67-2402DC12DA8D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A6ED-FC7F-467A-867E-52EA11930F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9220-E943-4B0D-9329-971E13704DD9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FBB9-CEED-4109-92A5-7CB9000C2D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3D2A7-E0B4-4922-BBC1-DC530635F442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598E6-C4B6-4A7E-A80F-CF4AE10E9C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FE4CA-CDDE-43C8-B563-0874DF24F99B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67467-BFF2-40DC-9847-60231A0D6A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7B12-EBC3-4957-966E-4E2EC2BF9BA6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ACCF4-732F-47BF-B5DD-C039444A8D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5A215-6EA9-4E57-A518-9222B5E70FCE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FBC30-F3FA-40D3-8C69-2D51C09C51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DD12-8003-4ECC-8800-5CD0D09F5EB1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DDAD-3DBC-4D03-8901-20D1B747EB3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64294-0145-4553-84BC-1BF9534D3D43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3A3AE7-9866-4BA5-B6E6-5CA408FC3D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BB33DA-3669-4F1F-9C3F-C6D551A91F15}" type="datetimeFigureOut">
              <a:rPr lang="pt-BR"/>
              <a:pPr>
                <a:defRPr/>
              </a:pPr>
              <a:t>22/2/2011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.br/imgres?imgurl=http://www.prof2000.pt/users/meirinho/HGP5/100global/aqueduto%20romano.jpg&amp;imgrefurl=http://beautiful-views.com/aquedutos-romanos.html&amp;h=338&amp;w=336&amp;sz=26&amp;tbnid=KtQ2nNcbz8IFkM:&amp;tbnh=119&amp;tbnw=118&amp;prev=/images?q=aquedutos+romanos&amp;zoom=1&amp;q=aquedutos+romanos&amp;hl=pt-BR&amp;usg=__4hda4xH6X_DfoyHQ6ilh8CHyV2o=&amp;sa=X&amp;ei=Yt5LTZ6gC8Tflgfio-H2Dw&amp;ved=0CCgQ9QEwA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pt-BR" smtClean="0"/>
              <a:t>LEB 1571 IRRIGAÇÃO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250825" y="3789363"/>
            <a:ext cx="8218488" cy="2611437"/>
          </a:xfrm>
        </p:spPr>
        <p:txBody>
          <a:bodyPr/>
          <a:lstStyle/>
          <a:p>
            <a:pPr eaLnBrk="1" hangingPunct="1"/>
            <a:r>
              <a:rPr lang="pt-BR" sz="3200" b="1" smtClean="0"/>
              <a:t>Professora:  Patricia Angélica Alves Marques</a:t>
            </a:r>
          </a:p>
          <a:p>
            <a:pPr eaLnBrk="1" hangingPunct="1"/>
            <a:endParaRPr lang="pt-BR" sz="3200" b="1" smtClean="0"/>
          </a:p>
          <a:p>
            <a:pPr eaLnBrk="1" hangingPunct="1"/>
            <a:endParaRPr lang="pt-BR" sz="3200" b="1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/>
          </p:cNvSpPr>
          <p:nvPr>
            <p:ph type="body" idx="1"/>
          </p:nvPr>
        </p:nvSpPr>
        <p:spPr>
          <a:xfrm>
            <a:off x="468313" y="836613"/>
            <a:ext cx="8075612" cy="48006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t-BR" sz="4000" smtClean="0">
                <a:solidFill>
                  <a:schemeClr val="hlink"/>
                </a:solidFill>
              </a:rPr>
              <a:t>Quando e Como surgiu a irrigação ?</a:t>
            </a:r>
          </a:p>
          <a:p>
            <a:endParaRPr lang="pt-BR" sz="4000" smtClean="0">
              <a:solidFill>
                <a:schemeClr val="hlink"/>
              </a:solidFill>
            </a:endParaRPr>
          </a:p>
        </p:txBody>
      </p:sp>
      <p:pic>
        <p:nvPicPr>
          <p:cNvPr id="22530" name="Picture 4" descr="MC900078711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2349500"/>
            <a:ext cx="1285875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/>
              <a:t>4.000 AC </a:t>
            </a:r>
            <a:r>
              <a:rPr lang="pt-BR" dirty="0">
                <a:sym typeface="Wingdings" pitchFamily="2" charset="2"/>
              </a:rPr>
              <a:t> </a:t>
            </a:r>
            <a:r>
              <a:rPr lang="pt-BR" dirty="0"/>
              <a:t>Mesopotâmia </a:t>
            </a:r>
            <a:r>
              <a:rPr lang="pt-BR" dirty="0" smtClean="0"/>
              <a:t> </a:t>
            </a:r>
            <a:r>
              <a:rPr lang="pt-BR" dirty="0">
                <a:sym typeface="Wingdings" pitchFamily="2" charset="2"/>
              </a:rPr>
              <a:t> </a:t>
            </a:r>
            <a:r>
              <a:rPr lang="pt-BR" dirty="0" smtClean="0">
                <a:sym typeface="Wingdings" pitchFamily="2" charset="2"/>
              </a:rPr>
              <a:t>canais</a:t>
            </a:r>
            <a:endParaRPr lang="pt-BR" dirty="0"/>
          </a:p>
        </p:txBody>
      </p:sp>
      <p:pic>
        <p:nvPicPr>
          <p:cNvPr id="23554" name="Picture 4" descr="http://downloads.passeiweb.com/imagens/newsite/saladeaula/historia/civilizacoes/mesopotamia_sumeria_agr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588" y="1700213"/>
            <a:ext cx="7519987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4.bp.blogspot.com/_aNI7CAw4lI8/S8sNfsK0qTI/AAAAAAAAADk/ED4FJAE08vw/s320/di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652463"/>
            <a:ext cx="437991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404813"/>
            <a:ext cx="7848600" cy="6119812"/>
          </a:xfrm>
        </p:spPr>
        <p:txBody>
          <a:bodyPr/>
          <a:lstStyle/>
          <a:p>
            <a:pPr algn="just" eaLnBrk="1" hangingPunct="1"/>
            <a:r>
              <a:rPr lang="pt-BR" b="1" smtClean="0">
                <a:solidFill>
                  <a:srgbClr val="FF0000"/>
                </a:solidFill>
              </a:rPr>
              <a:t>3.000 AC </a:t>
            </a:r>
            <a:r>
              <a:rPr lang="pt-BR" b="1" smtClean="0">
                <a:solidFill>
                  <a:srgbClr val="FF0000"/>
                </a:solidFill>
                <a:sym typeface="Wingdings" pitchFamily="2" charset="2"/>
              </a:rPr>
              <a:t> Egípcios</a:t>
            </a:r>
          </a:p>
          <a:p>
            <a:pPr algn="just" eaLnBrk="1" hangingPunct="1"/>
            <a:endParaRPr lang="pt-BR" b="1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b="1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endParaRPr lang="pt-BR" smtClean="0">
              <a:solidFill>
                <a:srgbClr val="FF0000"/>
              </a:solidFill>
              <a:sym typeface="Wingdings" pitchFamily="2" charset="2"/>
            </a:endParaRPr>
          </a:p>
          <a:p>
            <a:pPr algn="just" eaLnBrk="1" hangingPunct="1"/>
            <a:r>
              <a:rPr lang="pt-BR" b="1" smtClean="0">
                <a:solidFill>
                  <a:srgbClr val="FF0000"/>
                </a:solidFill>
                <a:sym typeface="Wingdings" pitchFamily="2" charset="2"/>
              </a:rPr>
              <a:t>2.000 AC  China e Índia</a:t>
            </a:r>
            <a:endParaRPr lang="pt-BR" b="1" smtClean="0">
              <a:solidFill>
                <a:srgbClr val="FF0000"/>
              </a:solidFill>
            </a:endParaRPr>
          </a:p>
        </p:txBody>
      </p:sp>
      <p:sp>
        <p:nvSpPr>
          <p:cNvPr id="24579" name="AutoShape 2" descr="data:image/jpg;base64,/9j/4AAQSkZJRgABAQAAAQABAAD/2wBDAAkGBwgHBgkIBwgKCgkLDRYPDQwMDRsUFRAWIB0iIiAdHx8kKDQsJCYxJx8fLT0tMTU3Ojo6Iys/RD84QzQ5Ojf/2wBDAQoKCg0MDRoPDxo3JR8lNzc3Nzc3Nzc3Nzc3Nzc3Nzc3Nzc3Nzc3Nzc3Nzc3Nzc3Nzc3Nzc3Nzc3Nzc3Nzc3Nzf/wAARCACbAO8DASIAAhEBAxEB/8QAGwAAAgMBAQEAAAAAAAAAAAAABAUCAwYBBwD/xABGEAACAQIFAQYEAwYDBgMJAAABAgMEEQAFEiExQQYTIlFhcRQygZEjocEVM0Kx0fBSYoIHJCVy4fE0Q9IWU2ODkqKywuL/xAAaAQADAQEBAQAAAAAAAAAAAAACAwQBBQAG/8QAMBEAAgIBAwMDAgYABwAAAAAAAQIAAxEEEiETMUEFIlEUYRUjMnGBoTM0QlKRseH/2gAMAwEAAhEDEQA/AB4KqoKhTQVA621Kb7W6HFvxMxkTvKKr0hgbqlwNvfzxygrI56hW6WLFQOm39cX5nVQ5ZTzV1RIgp0G0ajct0C34vj54qCSMczs7gBmQXMJQ8ZFHXaQovaMjjEzmcxKL8BmC3IteK+9yf5YRZR21aqr4qdqEoksgUuJtWi+wJFgLfXGtqmVIozK2hQ12YbWGlsKtU0kB17za7N/YxdNmnhVRBW2Nx/4d99wRf88QGdUo0szzWLCx7prHe/6nE6qalXNMuaKGWZnma762sg0873BO9/ocQemhl7t6L96oCTMs80fiAHGlSD74IBGAyDDLMJ2btBl6CLXWhGLI5DK4sApBvtilu02WeHTmSABbm+sfwj098OMrigVmFMT3Ji31Mzb6mvu25388LO2Gdx5FBGqQRS1VRqKK6CwANiT5+mBUI1nSUHn7zC7Ku4mTXtBlTu5GYwEMSf3hG13/AKjFr5pTLTrJJWxjSxVm7z5Tf/qcYOLtjmPxPeCly9128DUi2+9r/nj0bKPhM0y+nrjQwxPMpYhowSDffpv74ZqaBpgC2Z6q82HAgLZ7l2uQnMacq1gfxhzqv/f1xKHOsu0E/HQWCKL9710jb8sORllC4LNQ07kkeFo16Ha+3lgLPf2RldDJW1dHTsEsFAhUlmO1htziZXqchVB5jCzDkwRc7y5AunMKS6sbgzgG2oEdfQY+Oc5aWS+ZUttY5qF42Hn6YuoVyWtooJpKLL4maMNJGyLdSbbG4HmMcnPZ+FCop6WXbUUihVibfy++DygbG0zNzHniUx5lSkDXVQ3ABI71bj5L9fQ/bHRX0yyUwWqhv3oveUceHfn/AC4W1kK5oUgpstgWMXssMalrAkG5A24uLHrvh9TZZSGmiNRl9OJSg1jul+bqdul97euCsCVqC2eZoZiYCcxolKGSvgSMryZV+YFvXEGzzLhDHqr4NRCkrrFxsv8AQ4brl9Elu7o6Yf8AyVxY1JTAACmhIPK90tv5YR1qiexnjumdqMzoqmNjDVwSKY7G0oPS/n5r+eOjNKZJtZqolUSIfnG47036+RvhtPluXAvI9BSFxvqMQB/lih8ny193y+lvb/3Qw3r1feeAfxFb1MJp1AqIyCoW+sbkah+gxerBaiMKQfAoG/lIDiyfIMlsWfL6cAbkqtjgY9mMma96BAo50swv+eGLdUR3MH3/ABKZWILuCxtCgN7/AOFzvgCqikjmeNyLKx44tyB9OMVVOS0lLNIjU72sTHHDKw12I/KxPXm+GMWRZfEnfUayRFxcfiMQR6g/TFodagDu4MQ2XOMRIzaWIDG546YpbU8qpqYXNjc9cNJ8slMu+gA7K2rp9sSGVJYiaR2LrpJTaw9/PDxqE+YGwyqFiZZGDj5nAFrbFWvt9MfElJNbXBslhbyMZ/lgSTLcvK6gaqIX/imbY3tbF8mQ05sRUVdhv++Nz7f30wJdM5yZvPxIzvohGotuyi/ruP5qcBP/AOElKnxheu3VR/XFE8MHxLNE1a0SAC3enUTfn+/XDI5ZFJEhqaqo12GtDLfSbcYcCFA5MAEnxGOR3asXQTYx+fouF3aiPM85qKtaGItRZSuudg4AViNz69QMM+zgJqQTue7uOn+HEcmrO7rO2mXMT/vFPJKlwd2Ta3lw35YRQoOoLHwItyRWBEXYemM81UqIrSBQRq2tv549M7pkSJVLMFdQSOSACDf6b4yP+xiVRm9dRVEayRT06tpdQfEG3/mcbnPqZsvYxRA93KLx7XIXy/T64n9TpYsH8RumcYCmKopClYRJmBlSUMqwLAAq7bHVybG9+mJ0zeLudKR6mXUASS6tHc3/AMO5G49cFw0cKIsoQGQLYN1tbcf36Y78HJLOoglIDjSEUXLEi2+9jtbnjHNDAnAlZxzBMmnSeKnlVFiWalWQxK2y+Jr/ANbnGT/2loa2SmqqS8sNNGyyMg8KjVzfre49MbLPsu/Z0kdEZC0fdB2ZjdiSd1B6Lfp9MJmJlR00giR9gd/Cef1xVUDRdvA5EEoLa+/Ew/ZSkWaWpV1fwxWDLyDcbj749SyQP+z4jICFUsF1fNpvYXwipqaOnkINOBTOCoi+UNGdrr6m17jz6YewVlNBRR93cqiBEhJswtwD9Lb/AM8e19puP8zaa+ku0RoSqqzEgBeb7fnjJ5/TJ2gz2gozIBl0CtNKb271tvCBydtr+pxfWVVTJHNUzLI0UKhjFChbfm3qeNzwN8NcqpWhiVpH1zvGA5Gyg7mwHucS1/k+/wA9hNdQRgmUZlljBy1KkMkWmzQyJfr/AAk9P8tx9sLpZaqAMBlcCk34gJHl0v6/bGk1AsSrbDbk/p/PHCbbrsQeRgFubOH5hjAEzFRXZjUIY0MsaG40xxMvlvcC/F+uHdHb4dSQV5+bnk3/ADxedhYYjbjUTpAsBj1t28AYhDvJCx4OOHm+O2AYAbA4ruSLnm1zicjIxNguYpUSU9qZbnqFOl/9N9r36HY4qoKrv10Oys+kOGVbB1JIBA/h3BBXofcYLlZdDGQgIL6rm22/P2xmssqFjz0BmVY3+Kp0F7eJZQ4X7NtiyqvqVEY5ESzbWjXNwWpliBsJpY4mPkGYA4HykCoSarK/vpGWMAkBUU6Rt62JxZ2hlWHKaotcPo8HnruCtvXVbbFXZydZ6GVox4FqpgntrJ/XBBSNLmezm3EYSJGwCkBtO4BJ2wNIBuOdzYn74JOxFzvfbFMh2JJuffCkOR7jDI+IslDuWUEBv4bH9cJkmqFpq3UGvEdSG97rvcX46YNzoxisTTOIZyoOmUEK49xwcLJBSxhpJlnaoB1inFTcsvPTj25x06E9vMmduZyaTvdAn7u00ZYNexsdht54NjmuiQm2oeFbm+4G30wvEnxDysr7RUzhFYC5IIK+/HPriZe1WpaRvENVwTa25P6YpZcxeTAoZQKlu+S3iUFF+W+/BvwSScRq5I2qXkiKqjFSTIbC2ng77m5xGoOivZdPgltpVGuL8j2O5H19MUzgu5EepB82nXYXvbbyFhx6YpQdjFZms7OracH/AOF/6cavLMihlerq6eCGOeVWQzlCSSRc/oPrjMZBG61ZB47v/wBON/2eTRSzA25JF+BtbENf+YP7Q2OK4nyCrigqI4qmiihlAJLxxBWY9CbW35+lsOu1Bgq8pDwuDNEdUZDb2Ngf5/livOqBZcoScIVnpmIDr5A9cKaKYVkAdSAw8LHncdfbfA6m96sqeQYdSK+GE+DMselSFVbgLfptjR9j6VZEad2DaDoX36keu9vvjOwh2pqcPO1zs7gAFrBtxt5gcY2PZ2KMZfdbAq7K5AsDuTv9/TE2hAa3mHqnIQgRJ/tBWJYqQkXlYlYwvLeg+tsZCBo4mjFTCrdyhHdu1rMeb7W/73x6dX5dS1bJJUwq3dPqiLcxk7Er5G3l7YzlZCIpXp6hI5CNlYqCCOmG6/2e8ibpbPbs+IrFRR1UCKw0gcBxpt02O4wJVZa0UkckTKyswUk7OBfYDpz19b4ln8ZpoImoqSIuXYOo8Itbnbm3liGSSVC5Trq2/dVAtew0AOBa/wBcc8KQvUB4lOYd37U0Mfd0wjTvArNJIo0XJBO1+DYm9uecAjMqcv8AAZhUaaibTLGBe+hgtgtuSDqH5nF06U8kIgE9IytPrVpJAQAWuVsPf23wNNWZZlvwc2ZAo0qaIWMOoJoLfUG5GDTa3jmLI+YVlFbUVE08FQ4Zop5unADAAegscMiSDhXl8yzVummEbU6mRVnVhaQnS5H0JwxrKimpIu+qZ44kGwMhCi/lc4TaM2YA5hDGOZ03tbrjm/P2wOmY0cskaQTmR5v3ISNyZCBc6dt8Qrczo6AoK6f4QuxVVqUaP8iMeFFv+0zwsX5hQ3AI55xxgSGty3h9umFcnaTJ4Ev8fGy3se6Uvb7DEMu7S0OaZgtDlkVTUSOfmEelFHV2JOyjrhi6S5uymYbkHmNXjUo0TjUGBUjpY/2cZ3MuyuWZhPDonFDI5KiVWJXX0uOpvte45GGueLVQVfwjyUr05j/EMTsWueltvX/pgnKYKemyyqmqaEVzOyRGmJ2EQdSz/wCk2P8Apxdo6LEs5aIutBTiIafsxkUlRLlNU2b1eYUFGs00S1AIDk2YKAL6rENboCOTsT6anXK5qmgFIYIINLJMsbBCp4JJ292G3PGGs4oKDPa7NJqCmnq55ysEkETRExuoBDhjZ2brtb1wKU11GVyw99AmVBkgjkIZApAFgt7nYfxNv7bYv1ZoZNjnEmp6oOVEqdb2Zjexvt1xW97EnkDEaKjFDG8Ymml7yRm/Ea9gT8o6AD0xKQ6evPU9cfPtgNhTkTp8kczL5oIy82hkmMn7uGQeNWJ/h28ul77/AHAmeJzJHAgV0CSQGwMqn+IC/lc7cj8sOM9WOF46uV5lV2COAmsHY9envhNJJE8LkWcC5MkiswcWtzbc7flyMdrTncoMifIJkgwj7xZZw8UzH8TRbQb2LX6jcXHkffEVuKbQ0rR922kMRcqw2Yn06ex9MVKoejCG/cOWN7mTSQBt59Ptv0xbLIYiHMjvDIli3JQja7Dz3Av12OHTIFVTJLoLQ3kQ3OpvLYAnk3O4xIK6kqoEYQhFSJA4BF779dyRiEyGklSVFuGNksbDWu467eR29sfTzCJVDOZVRQI22X35N/PDR4xFzYZNb42T/lP/AOWPQchUigjNtnZt/r//ADjz7KH1ZhLtbZv549Iy5NFJSKfCBETb1P8A3xJphm0n7QbD7AISlP31LVwyNve4t12B/rjLadM4LEB2JV2Bve22NlSj8aVbb3H1uMZSriCyMByRdb/n+Ywr1JPYGHiM0x5IglDI0ztEacxxUzFVcyXLsBa9rcbnGs7M6XiqYjewZXvcjkW//Xj1xj4ZCtcyEKFLagFsLG3PzX/LGsymVMvHeybSVFu6gUeIgD5iOmJtECL8jtG6jmvEa5htAxBJDWuOoHp+WM/mkqzRszNaWIgG3VTx+Z/njQPL4NcjDbcjyx56ZJps8P4xcK7+LddSjofS4GLNa6lCDF6ZCT+0tzVNVPEu3he/ttgalBOUSuQQC+rbrZr/AKYYZkpNGb2GlgdtvT9cLYZad8tNK1RGsrFtK38V9W3G/wBMcSvPTwJf4l7SQRzmnkUpqFu6eVFZhwTYEbc4GhU1rvQNDHIkTs+iVkOm7sL7qT6f9MRq6mkkrTOrFtSMjDSfGt78XH64odgKtqmBZAxDK2pv8xY3t6m/0w9M9+xgsuRiN0jlhrYEYqYyGAVRfSdBJ4A22HTCztRETWwTK0OqCGVo1cBtL3Ug2P8AlBF7dcQpO+GoJIiM7r1CtuwX+Hc2vfnBU9DDDLEpUvKyvuLC/ANh6llG+G0KEtVjAce3EX5lX5l21/2b5fJHTT1mbU2ZCIvAl2HhNm2+XYjfzGH/AOy3zfIoco7c1NJLmZYyU4jk0zoNgSTuCeNrWP0vgTsxSwdm8mkleWoarpZJ62lhppbrUxNpiXWFuCC1ttiLX2ti7IKpqGY19aXmzfM6fvWr3VWipIt9N7lRuwsEBvxj6I8CcgKckRJk/wDs+y6eqgps2qq2lr2ileHK37tJJEQmxMiXFjfnnnyvhvHWdn8mqct7Py5e1DPvVVUUFXqMToCyIzr87H/Dxa31TZjkscmdHOKztgVrmIZZFhUOCOAgD7Dpb388a1Kvs/X1tLJU5MHrjIJEqzT92HlA5O97WF7G+2ANqHjMMVsOSJmnnlqmEs765GFxYBQATcWHQbnF0lP3mV1EkUrxVAmjRHiJDNZg4UnoLgHpyPLH0WX1sEJmzOFKeRWJCBtSnTyUI6bbXt68YlSmokZIzYQKzSy6tiXuABb/AE3v/XHPYmsljxK1G4ACFR06Iwlb8SXctK+7Enmw6D2tiQJva39MWEXAFh9cV7BvpvbHBcs7ZPMvG1RKZFLMG38OKJLXFlJtbFs8yIGLOFVBck8W5wnq80LXEA/5JD8p/U/yw2mp3PEF7FHeEVcHfxOjSMqG26bEYzVdTutV3lTSrdhYXYSuRa1wOLdd7dfo9pa01UZZrKRyCPCMKs1qaiESJJqlutyUuFVTt5Gx4488dHTl0bZJ7MEbhFRlEp3nKzhlOogLuPPpt/LjjFskkbTu1KsSXh3iG63Js3nsfPfoccZ5rKWpUYAd2BY3c+Xlf1wOxipgJYUmEim7gHUhUix36bkY6A5ipGpIghaKdiXjlRow/wDEm528/wDriiRzUSGWQyGAotxb5zvY2P1/LBtfKk9KsaOgDxa7X+bSRYehszYrjlT4lXqlRYQrC0PBtp2B6/8AQ4cOBFN3mvyaPvMwVV5kZl/+7Hp0agSaQPCiaV/L+mPI8izzLqPMKeoq6ju0VtRuhHXVt0/PGwn7dZfIVWjlgKkG7d+Li/S2J6T08lpjgvjE2dEbvLMCbM4UXFuNicJszUGlinQC6jST/wA2/wCmF/8A7YvFRwyLSxLEw5Ziy/8A1A45S9oEq4ZIJoQGlXwaGuNut7cbDkYXqHS1CkOut1OYHWSFIvw1AkLhQRzbe9vp1wXlE06MavUHeRRYsLnT5/ywlq545pmSOUOoG2ltmJ6A+22HUFRHLGpjOgabEdVFuLf3xjilnqGR3lpAIwYfPUSTgCWQsqm4W1hjP06MmcMTwGcX6HnDUkkfTf0wrknSDOmMjhYz5dCQOf764V1Wszu7xlahe0aVEInp3iYuA6kal5GM6uXyxysZCVnjZSwUhFXngdQdzvfbyJxoi2pRYXvycV1VOKhfmAktYMd9vIjqP64Gm7p8E954iDCiELqtMgEIUAhXKb9dlG5+uBQNFZURRiR3apLAKAdu7jJuxBIP1H5YISeehYLVL+Hewcb/AN+3PvioLLJVTvStE2kxlWIW19JB8RB3sBsMPRmJOeRBf7SyeNKiHxhgqhZE72QghlY3JX6c4VHO45aysrJg0FNSvaNrbuAwAC/5mdlO+wABPGDMzoKj4RpkenRkpJkZgvys3iupAHl1wky2NJ8tlWsWRpKSanqC0i2UFi7lWvzZdGOho1TaXJziT2M3YR1TUKUmfd9SVbVENRRaO7I0LFApA7tSNzdg1yd+SeoMK408U1ZWRZfNPKjkIkinQpIXxAarbeI3A+bVfkXuyOGOmjmjTW+iU3lYEd4WPe6h5C8pH+m+CK6mepMHc1ElOEmWR3SxJC3uLX3vf+Xlhra3881t2ixR7Nw7y2kkSoiiqFQDUoIuu42xRmKwyLCamSZWLstOI+WmaN1W/oAS1/QYtooWR54EigihisYu6bZwbkkC54PNttxwOPpTJrmWpaMUTGNBpU96JLnj6Ha3XE9dTVajce3iMZw1fEDq6VJqxp4Zan8GQLGJHuGCG24N7X3+wNgcXwRzirgWaeOOCUlQW+QseEJ6NtYHgj3wRUAOZCC4DMSA5Jbc7Xvviq0DRvDVg/DuhWRSusFfb0Nj9MCuq3WstnYmF0sICO8qpqpKpC8TswV2RrqRpYHce4x0hjqN9mBHt64lq7v97UK0IjUUoVGbWNViQwvddwbncDHBIjqDC6uu9iGG9jY/nie/Tmtsr+mNrsDDnvF2dhjQhAR3esFx1K+2ELamU3a5Fr32w7zy5p1N7DXZreX92wiLcM290v5gXxZo/wDDBiLv1SVLM8TCB16+Gx29vUYdMBJErOqlWsfFvf8As4RMSrgFrDbTfkDDwupjXVceHrbBakdiJ6o+JBlXTuoN9r2t/fOEmcZU7xa8uujxf+WGspX0Hnzh1fzFwL2viMgVYiSAoIuThNTujAw3CkTzqaZkHdIzhEJJDbkHqePMDDGDLK1nWQIGOkEF7EbjoOBgDMnWXMp3W1mdrbbWxqMocHK6dlYsQg3O5HIsPa2O3bYVUESNVBbkyxa1ZZEepqitMkYCQRW8Z8vyt+uLjHkxfVHGo7xVRgF1kMrBh12O+EdNMv7IqKinUB45VhBbfSvoeRfc/S3Te6FYnkL0JZZVuull7zvGG91Kjbr59fLdJUbj4ngGK5mgWWgcLE9J3kq3Fwp1EhiNgvsMXxQU0dRYpLSma0Y1owsxB2vfa+33xko6pDTLMJBK9QdBAGoRgAb2/wAdy17jgGxGG2UPL8I9KskcVNLeWomcAd31UKwNz/Cd/lt5XGAanHMNXJ8xjmdFR0dXGKZJG/BGqPvDuWICkm/Ny23ocOY8hyupRHMJN1B3lbfa/nhWC857ySmCyTExgqpQayoGsdQLFmufPDGhqdYKSSuiRsVi2BBUWUX22JN+o+uI9UjbQVPIhVvzzFlflnwtUq/G5isJKqGjrCLKSfMH6DrbEavI6szxGHPq/wASK2txr5IG9rdLn6YY14kkVdJjkiUWaQMfD13XpY2Pp6AYHjqZGeBLeINpABI08En1uWXbpfG17ztIP7ws4JgiU2cUccTDP5CtySqwgDSDyST6eXXDqOkzRoVnbPe6XSG0vRrcA72Jvz0wunPe1EiMGvG7NbfcbA8cDY74a/EPp70BT3LESSOLKN7WUefXz2FzubLvGABgZ/YQkbPmDiDOO5DrnEUyu2gLJSKt2Jtbjz9MQTLs4V+8pK+mUu21oiFZR5r+l8F1UIo0FptcUkizRE7gm/iFuCN7398ETSfCsVR7IAIwpuQzbFhq44IsDtfbzGGNTirKgf8AEEWHdgyjTnhjIkOWEHYMFe5HXYnCmTLO0wzl66Ksy57myU5ZxGARpsB02A9cEySSVE5B12eOPW8TAFraiDxZblSP9XliqaqNNUxQR17SmZytyADHc+Gx5I6XI8tz02mixPgZ+0xrlbmKcgi7RZY7FHgrkqWIVZ5n2IZhcHc+ZPp64enMc4vZKXLWjuoLfEH5iNhbrz9sdhaNKU6yRIFCmK4uttyRvzc9PIY47KIIpULuXlG6kne3HA3uPLpe2DajqOSQMwQ4UcTPpkHaJZKlqWeniiqFItDUMFjUm9l8h/X1xSMt7RUlbThMySOdaZ1QiRjcAEW9WAJt1287YdU/xS6lgLWiv/Cw0MRYWv0I36i4vhW+YiurpPxI3Vm/BdlBs9uBc8aQB7g3tbDc6gHJxiBms8Q7JJc5jgjpBWUUhjS6ySxyFiCTtfa9vbywTUw9oiGLZll8aN0FKzEdMJqV5KibvY9Eg8KsyhVBRDzqB3BbyvspHtoHzGpWJJ2ojLC2/eU5Y7eekgG3XjEV6srhlAP8SmsqVwSYprcvz/Q9Q2cQFo42ZVWAjTsb6R0vgemOd0iyCA5Z3ZMXgVZLM72AI358/rjRQ1tJmUDpDNcOhQgm5AItv684TUEl5aaJudcOq3+QPz7HHq77GVlcD9sQWRAQQZZPT59MqpOctsrBgwMgNx5c4VVbSUxdJGp2tysUhYj6FR0/vphpmeaLLE/dsI6ZT+81W1m48K/n9NzyBgYmpfL37imNLRatTWW8jrsbjYni53wylmAGQAJ5wM8RfPI/4jJChddJdXe1ri4A23PH364YCqzYeFsrGq5+WpUgD/VgNlieompnIZxKkt2NjsttVri/AN/XBGW1TzPpKhi/i0Ipsi6RYnyBt9dzh1owucZgIecZlcEtbS61TJ6hg5vvUqx36+n0xTnNXmc9OIhlc8ILWZmZTtY7Cx+uC8yzL4XvERlCjYkEMRt0HmOd7gkEYTVGbzVdPKkwAf8AeC4uFubH6BSfqQMFUjMQ20f3MdlHGYnNDXyHUaSQKSQLW6f9sMsnrZsu7ynqKSdxrOlVAJB3uOfS/wBDgKWJAijXJLUBRIW32U6rm1uONyep+tDSN35kdZNt2U7G/F/74x0CvU4YSbdjkQ6naKavplFVoiqvn8JIV+ATe3puPM4fZJlGY5dXx1dQipFGGLuWWwUKbkgE8+Y/LjCChoDmhmWABa0Lrj0/xW6e5HBPOD5u0zSdmmonWQVrfhNI6fNHzc+u1sS3dQ4CfzKVcrndKKLM4IsrpIViaWbv5dZVd1R0AttySf5Xw1pEmkiU0rNGDIzxazpUlhuRsfFuDcm9reV8Z/Ko6hKhPhhpmZtDSGTQF4PW1j7841VVC6VtCy6FnUl2Ckx6Lve5FjsN7Hn8sHYAowIoDnMZUSzy0qrNMyM01tRZiYhYh9yegXEIGZq5UpoYZIXT8MSKLqieEA3U2uSdzbyxZNJ+EjTtra474BreLTyLna9uv/cZI5lljM34dTPIgRNQFkXoQf573vie1SVOfM1G93EZSwtSvq7pqMAX7wG6D0Njby4tt52wvkYtIzHwNGB3sSG17gEW/Tjm3XZ/JWd4krxSBYIwA76Q5e4+UXuOduNz98Z51MU9SxppIlZAdJAB03JHy7X4ItxY+mItMzHIYYMqdRkSwSIa12jkZpnkIihG7Ek2vb1N9+gB88OIsvleyV05HeDTHTw30xrwRfgC3l683wkyNKj9pOlPJEKh1YtJPvZOLAc8gDpsB5nDHNMyMDzUNW6vVMhKSxjTfY+Frg246ffHrCzXBB/7NChUJhAoYYYmjj71e6kYKhk2ZSCQbn7X9DjlVM6/DwyO2og98iOAuom+m5uSADwPTBdWEqFpp4wRC5KFlGmwIJ5PQEcddsDPFrnihWodI4l1zxxm4DEXtY9b3PPAxYrLtGZIwOTiCVVa1NSqaeACxZBL8wuovqItuBY3/njMzV0y10k8TS2UghJBpIUeK1+guftvhnm+dxrH3CqwjsEd1OpxGRuV22JXUb+WM8YBU0H+5VrMxZV7l/GAlvDpc2tYG1m8ucUjwTNqAOeJoMwqF/Y9LW1kjO1Xd1giC6BpJBDHnffceewwrrczmV4JVp1SNS0DFZNSAgAi9h5XPG/0wKO+khFC9MyzUwLaGN3CqwuWHSxLH0uemBJX7qilp2iuZCmkkGyWNyQPKzH1G3rjEz5MY1S44jSLPa1IUpo2QSgaQTpAAHRrWUbb3v0PniiJ6dVPwnzyjUXdQza7gi5ayrYgEsL7DCqRfx4NWuGFr91OVurWA6/b25wRAvw2ZyUuYxi7ABgB3g9HUAgsOSB64YVGMSd8BuI97yOWKpKvd3u7tI9ib+uxtseLkAkWF8fAM80McSMJp1bu+7qpFI0qNrsNzv8AbAVGS0zM857t53MutSLaSLk2OmxO2/nba98SlzMwBpy6Cd1VYgRfugDe3F7m5IHr7HEzIScDmMBh9S09I4lkeVZlsb1CaXAt1P8A5i+fUbEX3GBKquNMzzoVV5ImILN8pN/y3OCp56OXKaetrHmrKqfxDRKyiPfewBsoHHFzhPmNBPUZxFRRmIyzoL2JCNYE6r+RG+BpVSfcITggcRrlQHcxMq/E1FjJDExuqXP7w88k7X2AHmcdM9YziSrn73Q7xlYy3iUHxEaR4tiDuQbjbFNXUHLcid6eqlSpaQxyRSKrkvwdwAbEXt6bDfCilr0q4rgd1UwhWHdgEzabAC4tc3JJPUX9MeWsuS2OJhcLgQshRXRQK5aJfCpWxLqb3C/e329sTq55KVmeKNY5WHRb92FAGi5OxI/iPUnFLt/xEFVjkiZNOwGkWN2tza29j6Y+zKgkY6IAZCuwl7sLcbi3HA41MfQDrh2AWGYvnBIgVTUFnkCSgxmRii2uw3AH1JI9dz64BkkdKlWkcgsbqQeAeov098Rj7yELYDWz6e7ZTv7/AG/PEq6GX4iSOaaNZhpsoJKgW4vuNvI4rXC8RROeZ8EaqUU0Uo1M7XBa6nSCQb/fEZaiMwwCFNEgF5ALWPQcG9/P3xSqjupNTiLbUhI3bkWv99scjQEgBlsel74ILzBM9PynLjQd4xl7yV2uXAtt5Yyub0yS9ukgmW8csyNouStmsbWPA52xu03xie1LiHtpSSqdJUQE+98cDRW2PawJ7idG8DAMa1uQ5elVL3cJkMaGRYNV7730htyB6c784vklT4psxpCrll0gNuo26qTvsb28z54b1FEXqxVRCNCBoZwDqt1FuDwBvjMTmdsxnZKURurECSnmMZ1EdRpIH1A98N09nUUAnmC6nORH8kn+7xzRqUfvDISOmx3N+QAb/bCvPqzusrqDlsbu0irHJPY7g+Q624vsB0wRV6ajLoGkeQPsJhGxI5sx9ffpjj0dRmFFJTNGqJJEutz4i1t1Y2tcX68ep4xWzqh93YSZFJziZ3s7UVDVUdO8pVHJBV2O5GoglepuBxjQ1dd3MKrVNI8XdlUkb51uR4PUbn13YHE8p7GpSzK9XUCYIPAkaWs3qTza4I9sTzzLBQZBWy1E7yyymOMFr2Chxb6+/liU6mh7hslgqbbzPqCo10sApQqSJIzLKgsLiyAC/Q2Y+xOMxntQ1TmlRUTIFdgAAXuALgEaT6AffDXIaWrbLCYaNZ1kqCN3CgW5v5XBtf1wfL2e0SQ/FvE7Rm5LQF0kBPAsRYEnYEbbb74Os1pcSTzMcttwBDqOvnWjopJAVSdO8cldOhgtth05HtcYvLPPSSJTuKajRSjTm+qVuD3ftxqPsBzgaZDDEndFY3jJTuGN1iNiAN+nH9jEaKrVYop5ydKhEjRb6iOQ1rbnm/r5Yc2McCTA5bmI63LppKLv44iZIJBG4sVYgBdwdr7X69cBUVHUVFatPDEboyqwSMnTc/xAf2RjYUtNJPXrUPEacaLCKM8g/MW6WNhtzhzGiqQERFJO9gBt0+mI9Trun7cZP/Ut0yETOdsqIfFUmYwSRQVaNZ2dfnQAnf7kezYy00iVsMk1NCi0cbGGNgWOklSxO++1r+tlvxjb9pqWOfKqqUqwkgpmZGDcbeXXjGf7K0EWbZVOlTI50VNyYvASNAFrHpbGaXUqun3t4nnQ9TEyjSVFVqo2jLamAjULqMd21eH3J9MGVVOzyUjRJrWnUPLHJxGpIve+1yegO/ItjRRdlzl08lXTv38gDaUDFSotYKB1JHJJFvXA9StalUZJYljlUhr6rhVv4dNt9AawDfQDri4alHOEkrUsucxZT2M8sVKr6pVURd4FJUWJYnYkDSLbdOcK89BEkQj19ykZ0HSR4bm5PIvffaw49sMZCKd5UCKTbS6ubW8QsLlrgXNr3v74tj7udpJI10swA0OwOqNiLmMG23NyefrhoO07osDcMRfkjhXvLpVBGWZLDeM8gXNrmx+2GEk8lNmlDNIBcwmOnIa2x1It7+pt6DB+V0VG63zOJw5uSWJEYueL3sRvsN7fXHO0aU65vk6LpNO0YQhDsF1abX9sINytbtAjlrIXJMQZ47d2sIjuAdRc+FwN9nF9ze5v+uAcop5JqqN0Z4Qh3ljGoLtt9/1xo8zoaGjDQwzSPVA/iuDuAb9fMiwPTa9r4BeR449EgjkjNgwRAqtq4VCLam9Nh64fXYCmFiHX35MJfRFIHRDaH5UUiwFjf8+cFSSMtKsKhizOCxA3JO+lfy3txvhVJUBZ1dX7xCzG8hOoE7DXxaxtgiJZZiqUoclfCXlGo25tosQoN9gTbbAMmMEw0MDkhjizqiaRyfxfHrYkmx536Hb63xLtJl7xVMlQiE08m11O6sehHlfD3L8ph+FYVid6ZAL6gQfdtz4vUHpg6QqoC21D5Qp3v74SdTtcFecQ1qyDmZqrywxdnT8SojqITrFjqNr/AKgg29MLaXKqqopY5qde9EjsNI2026m/6Y1Odqi5VU3O4jNyPpbAfZiZVykXNykjCxHF8Or1D9MuPmC1YLgTZxnHnHa6qEvaSokjJYQsqA6eqgfqDh5H2izJJBE1LTmVhsusoQb8+Ly6/nbGVOX5jNMxdC0jSHWdYuWJ/rt72HphHp+hspdmsEzUXqyjbPXKao7+nikja6OoYHzuAcX6A9gyhh0BHGMXkufVlFl1NSTZPVyvElgy8ML2Xp9PcYIqO10k9GyU+W1CysCLkGw8+g9fY+2Oa/p2oFh2jjMqGor2d4ZLDDHSVDRL+E0rSKpIvpDCwN+RtjTR6FRe5ACH5QOBffHnpznM40UPlZRQvgGvhb8Wt62+o+l9H2mziGBIUoo2CAAd4GvY7qL9RYjF2t0F1qKE8SfT3ojEmb1Tzfjk4Q9tpQMlCtZe8nQc7gC5/T88IZO1HaFDrajgRP8Akvt0vZtun3GFWZ5lnmcyRiaBUWO4CxpsSdibXJJ4G3mPPEuk9JuS5XbGBKX1lZE0/Ymp1UVRGSdYnDAXvsVAP8samw02PykWI89rY8zyfMM4yuVxHQJKW2Ac8kb3UjnYjzvcW53bt2oz03tldKoA4MhPO46+1t+DfcbgtX6bfZbvUf3PJq6gMGaDOaanihSo0KJQQiaVFwLX/T6YryOhEitUzFe81sBoBuliRb68nqScIJ8+zer06qCmACFdIqOCbXPHlt7XtuDa3Lc+zGkEifsnWjASKI5wdJsAd+pNhtzcjnUL0/S6pdPtHeT9aprc+JtVXSpVQFUcKuwxw7XY4z659mMmkxZSLEXu1Uige/mOt/LfgEis53nMgsuUU2nYW+OUEn18t+eLXHQg45p9M1Td1/uVjVVDzGXaOVY8irDpJvCUAHJLbf1wg7ByNatgdZQ4ZXAdtTHoSPywPnk+bZ3TJCcsSKIPcoam2o72B2FtwVsbeLY2NrrMjeryzMjPHl5VhEbxPUgXUjqTyARc9Rbfg26FHpzjTNW3cxD6pN4Inod1IcAC3FsCVlEtZThGsH30k+L5ubg7b779MIafNM5MZjgoaKJlJuJaj5Qdt9trG3P+IHi5E3qe0LUspD5ZCQjX2kDi3UXHlcj2I52KU9M1CtlcQ21dZER0SrPn8FDUFdCy6WMb3OoAhd7X508j6Y09dRxw0Pcwo4XVYqkKu0h69LX9/XGQk7P5kIleSalDblbOzFj5g8c8e/2apL2oN1jqaZwgsAsd9Vvp1uo3/wASk87dG/S2uVZT2kld6KCCJdJTzRx6u4mQG6s5iUffT/K3vjN5nUM1RFYWMaAWBuFN72X0HTDhpu0TEn9p0gUbh1j2KtazfLe24O+43vaxGF4yOpqS9RWVelpDdii2A8/LzFwB0brpu3T0Opy+Jj2oe0nklPPXayoKuWPeSEkGx33I5O/At79MOxkyn5midDbUDCQDbYn5rjpvhDDlckIVI8zmXUWDpFq8TbbAX3JN1v8A4gel7dlykhSXzGaRtJsS5N7cN18LHwryS3AYcbZp7GbhsCYtygciV5vFCM1qBDEzRxBQyol0O3i/p740yGJIY0ia0LKpiXVfY35JN/6Yy0eTxCNyauVtA1FFNt7jbqLknTcX8YsL3NoPlVPBbv5i9ibr3lrkbm2x2v4T5Nt4uRtml3qF3doKX7STia95gl7C9vmPQYoaVbENpDgb72vjIT5bSoW+GqHkCC5uAD0sLDrchT6g9MRehihlMcriTnUyPxYC/To23kSPrhQ0IHcxn1ZPiPO0dQi5YqB0DOwBGq+39jC3s5WJEssT2GrSwubed/0wA9LRoxHeEE7XBuDbYm3QeXnuPI4lFHRl9GrSeAQdjyeTfjj12xSmnATaIlriX3YjOOvy5CC8TR3KhlZSTz1NgCAAD6m3ri+DMMtsxjkiCN8isd1B6X6+VzuNucaqQBqQsVUsUO9hcbdPLGSgoKaeJpJoy7kAli5/rhdOrFgPEYdOc4BjKmlpAzMlZCNiwtINBBFiSDvxa4687kEHk1YpRRFWd7GxuSX0ktfi9rWAsL+nFi1ruymVUElXmMUtLHIkaRFA/i0kg9T7DGnXJsssjfAU1zY/uxhF/qK0tgrmHXpC47zD1VdRKJNNWC5FlEb30kmxtfbo33v1F71zCk8LisiYncqZDzc7/wBfrb5rY3UWV5ei6VoaYDy7pf6Y6uX0Q4o6bfY/hLx9sS/jSZ/QY38PPzMVLW0kmopmCEJuy6SwINxZrDrxfbYnYaiMVNVQGTu/2jTjkEmQrf8AzbXtyfu+NtBS06GfRBGv4LHwqBwMA5UsdTltHPPDC8kqR6yYl3uN+m30w0eqAru2wW0W07SYhppqB0Y/HiQmzES1XrffYf5vUbnm6iEWZU6F4+81rdTIyynVffqTzz7Fjvf5TqWCCs7QVUFTTU8kSU2tUaFbBgW3452GDaLJ8seatDUFNaOrVE/CGylVNvuThv4goGSvx/cA6Y/MXU70k03dBokDKV2IYKbggkDkXFrdb8AqCbJK+OGOL4mOnmNioWKoNhbYm3k1m8zuegU4at2ZyRpWU5bAFA4At5+WLU7M5LqP/D4uTxfyHrgT6pWOdpnvo2+Yuoc6o3gIlj7lme6MKmzABgbhrXvz4ubkcWNrFrMoWZHjliiKKAFFQiPfbhuhsTv1LL5FVOHZvJtJ/wCHxfwi+/Fr+eKj2YyVpBqy+I89T5++M/E0P+kz30pHmLDV5YiOiVFKGN1STvg+k6d3O+9jcm/TbnTrKFXSTQyStLSIjnjvCdBNubm7WIK9C2rUN1IxyXs5kwSIjL4eQOuLZuzWTCMKtBGoOx0ki4sfI4YuvQ8YMz6Y/MFjzTLEBTvaUWGoEPbbnptuNj1FgeunEanN8p0EvUUUxjUhdUrBzvwNPDEkbjqoYGy7HR9nMnMIU5fCQQpuQSb884zvbTK6GgoaZqOmjiaSUq7AbkeV+cHVq1d9uJj6chc5k5M9y5ZdRqoiEVQgEetQbjovIAGm+1wNrarGo9qaV20rCCqqAG7ljcA3sQCOhNx7kbk3PpqGlbs6zmnjDrThgwWxuTa9xjmQRIcz3UW7u1uljzg/qsAnHaEumJHeATdp6JoTplLOQCQIj4zzdiRe/mRyd9jY4Hn7S0ZKsrM2g3Ve7IsdwLnk7FvL+G1iCRXXxxoahVjTSZFFioIttjT0lJTQ5VAscEY/DvcqCefM74yzV7FziCNNk95kZs6J7kxQTiQHxSaOlzawvvYE7bXDMp2O8VraqbvAuW1BjYhFVUIsg3A43YWGk/w9OgG2qWKpJpYjSLrvwfTCrOppaekimhkcSSTqrEsTcahtv7YQPUC5ACwzpgPMzGrMXaRny6UKx0AKmkICRsNtuNvIknnfErZpp0LQKGsRbZtybMbdBbYDgG53O+Dq6pm79I+8OiQMHHn+Lb+zhO1XURVlQI5SA8xLDofEDilbXYRJqUSYjrRHqNEAj3sDISbHw25vxceZ58rTjXMC0r/AqXJs5Fgw6AG+/wAtx63vvYYqpamZs9hZpGJM+g38idx+Zw7gdpII5HN2amBJ8zqOPNc6kTUpUxQ1PWvqHwcS3Gm5kG4HQ7+3PljsVPUlyDR0qx2tpL2BHTe9/wC/U4bp+8ceVgPtgDOZpIwNDldyNvfGLe7HEJqUUZn/2Q=="/>
          <p:cNvSpPr>
            <a:spLocks noChangeAspect="1" noChangeArrowheads="1"/>
          </p:cNvSpPr>
          <p:nvPr/>
        </p:nvSpPr>
        <p:spPr bwMode="auto">
          <a:xfrm>
            <a:off x="77788" y="-693738"/>
            <a:ext cx="2228850" cy="14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25538"/>
            <a:ext cx="3313112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4319588" y="647700"/>
            <a:ext cx="295275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 descr="data:image/jpg;base64,/9j/4AAQSkZJRgABAQAAAQABAAD/2wBDAAkGBwgHBgkIBwgKCgkLDRYPDQwMDRsUFRAWIB0iIiAdHx8kKDQsJCYxJx8fLT0tMTU3Ojo6Iys/RD84QzQ5Ojf/2wBDAQoKCg0MDRoPDxo3JR8lNzc3Nzc3Nzc3Nzc3Nzc3Nzc3Nzc3Nzc3Nzc3Nzc3Nzc3Nzc3Nzc3Nzc3Nzc3Nzc3Nzf/wAARCABOAE0DASIAAhEBAxEB/8QAGwAAAwEAAwEAAAAAAAAAAAAABAUGAwECBwD/xAA2EAACAQIFAgQCCAYDAAAAAAABAgMEEQAFEiExBkETIlFxYZEHFCMygaGxwRUkQlJy8DNTgv/EABQBAQAAAAAAAAAAAAAAAAAAAAD/xAAUEQEAAAAAAAAAAAAAAAAAAAAA/9oADAMBAAIRAxEAPwDWsq6RZfAuI5AmqSMixX3/AD34xvTwSSw64SFSxNrbH2/39cM86yGOup0EFU1NPEgWPQq+FcW5W3FwOMIenK56/wCtUVRGsFdShY2CiwcBrHvztY+42wFJQZtX0CqH+0iAuEYEm23ftt74fUGf0dYANfhvxpY9/wDfW2JSpzFMrqUy+qlQyP5EE8RVHANh5x347YLSKM3WaCWKQbHTdgB/lyeDgKqQg7jnGWEUE1TB5aaRaiMb6Q3G3p2w0oq+CZgk14X4Ik2HzwG5p2ffHMarGjMy6rcYOdo40t+mApKlQCEUE+lsAPLIWcsODjJfvNvjmUTyAssTW9sZwwzXYup7c4AoZZRzJdKlnI5CtvjzankhpPpEzFDSmaNi8bRtIFOwHmue+1/xw/zHN4aTNI42SoKxKQ7s/l7G4sLjuPxxL9PzCr62nkG4labY3AN1PscBV/SjFljdJrLAP5kVShTqLENY6h+A/TAfUaUdV9HkWZxu8VbDJFJE2oqQxsGA97k/hiY6sq/rDtCtSzRLOwER3sRfe9zfv88FdQzmHpqgozK2loInCEm19z+4OAZ1mZ3zDpyoiqY3gq42SWIWOg2A55HIH4H1x9T9RPKdNZCp11k1Pv5lQINQ35J7c/HCKqkL1/TkBXUscUOnVffUwJH5YXUoUwxOj+Y1UhsBuQEB/f8APAejZX1JEpTwJlKuofwptxYhT7j7y8euKeiz2gmW5VYn7XIt88ePZfllVV06S06goqhXYuBb7NPU/Aflj6Jq+MXUTLb+7i1/jgPZKqpYjyXPwGBhUSnYxOCPhjzZOo81paJo/HIVf+qRQy7H/dsC5TneZVMtQ09ZUSW06dczGw3+OAYVeW5qYp6aOdK16izvPG5vp/tO52vY8drbYX5RlFbQZtFUVNIVF2EkLMqFVtbUCTv3+WHuZ5pHQJT0lMHaR01ERafswPu3JJFtj+d8Kej+op6jNWocykeYSszK+xKOLna21jgDMx6ZjrwHarhp/GkLKGRQdROw2sDye+NM9o6Gmy6jXPqqbw6dVhTwBfXa543II3wm+kOvp5aqlpIqbRLACxmOxbUBtb4W598deqapq3p3JakSSuoBSQub6nAtfff+lvngGdVFk8OZ5bTyeM1U6qKaZXsFUfcLDvf2GAabMKPTCaPL4YxJVyRqTdrWXykX4LG1+2xwunYyVHT0pYCV40W6k3AD2H5Y0pVT6ydICj+KuFAWwFgbWwGj5lUvGughEZENo1CXJVPQbb6vwOBJ5XfzSMxPcs1yccK1oIWAv9lGbn/FMd3p5ZKOScI+m+kG3z3wHZ82Wmy16aldvEc3kdTsAOACMYZDIoao1G58vYn1wtnWyE6h/iecGZLIoec7C+nsPjgKuSnpv43VVDSr4c1K7gOLLqFhYH+ra/Yc4junXeHNqIqWUGZQbeh2P64qOqaaFmjd0nOnxCzLuAbj12GJvI9s3oeB9um59xgGPXMVsyhuDvANyb6jqbfHbOGv0Xk63H/KxFv/AFjTr2N1zGnkKsymEJqI2LAm4BHuMazwPWdH0aU8Id0k8oA1ON2ucADUR6JOmnBVgY0Hf++/7/ljemUGrYLbfNmAHA4a3ODosrkngySZpUiNKo1K6nswP7YpKHLaKlLuo1tJKZSj2YK57j0wEfDlNS1QtI0Z8SNFSTcHT9mnf574qqKN4IUgMaWC2Kjce3OHRCSR3ZVVr+5PtgFqmmQhGlRJL2EMhGo77EeuAR1tBldaTHWU31aYGxaOw59Tx88AQ9NUsMshhrSVa2xW9ufQ4YVFLS1WqSeJleQs2qwJtew5B7Db3x1o6aOmQxxyFl7axcjtbnjbAYdTJms8caUxJVg6yKukBuOL4mcvpKqkzOmaaF4ysqm7obDfFtWStNIVuUj1Fgqnk/HAU0rsoEdg2q133GA1zWloK4A1wdil9JUkdhxb2xxFNS0NKtPT+aJeLtc+v74VBZZaizSWJaxsNsMafLELqCQdRsARtgN6WR7jQRYn+rvhyztRUU1U8TOsaFwvDPbfntjtT5XHTxkxtc2uLi1higp6Gv8Aq9IsdNlLw1C2QSxksfIW823w/XnsE9BnNDNTSS2kgCuyN40ZspG3IvgGvioMz0vC4kkiOsOj3Ut22B9cW0vTuYSo8Rp8k0OhDAU+wYm+qxBueedtx6bqep8ojy6jokjpKGnkeSQv9Vj0KwFrdt8BFzSzUm0kExAWwaIFl2AHcDGdFWRSQIXmQSaFDgmxvbfDgxSbgt29cCvliyyEsEJ7nj9sB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7788" y="-350838"/>
            <a:ext cx="733425" cy="7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5602" name="AutoShape 4" descr="data:image/jpg;base64,/9j/4AAQSkZJRgABAQAAAQABAAD/2wBDAAkGBwgHBgkIBwgKCgkLDRYPDQwMDRsUFRAWIB0iIiAdHx8kKDQsJCYxJx8fLT0tMTU3Ojo6Iys/RD84QzQ5Ojf/2wBDAQoKCg0MDRoPDxo3JR8lNzc3Nzc3Nzc3Nzc3Nzc3Nzc3Nzc3Nzc3Nzc3Nzc3Nzc3Nzc3Nzc3Nzc3Nzc3Nzc3Nzf/wAARCABOAE0DASIAAhEBAxEB/8QAGwAAAwEAAwEAAAAAAAAAAAAABAUGAwECBwD/xAA2EAACAQIFAgQCCAYDAAAAAAABAgMEEQAFEiExBkETIlFxYZEHFCMygaGxwRUkQlJy8DNTgv/EABQBAQAAAAAAAAAAAAAAAAAAAAD/xAAUEQEAAAAAAAAAAAAAAAAAAAAA/9oADAMBAAIRAxEAPwDWsq6RZfAuI5AmqSMixX3/AD34xvTwSSw64SFSxNrbH2/39cM86yGOup0EFU1NPEgWPQq+FcW5W3FwOMIenK56/wCtUVRGsFdShY2CiwcBrHvztY+42wFJQZtX0CqH+0iAuEYEm23ftt74fUGf0dYANfhvxpY9/wDfW2JSpzFMrqUy+qlQyP5EE8RVHANh5x347YLSKM3WaCWKQbHTdgB/lyeDgKqQg7jnGWEUE1TB5aaRaiMb6Q3G3p2w0oq+CZgk14X4Ik2HzwG5p2ffHMarGjMy6rcYOdo40t+mApKlQCEUE+lsAPLIWcsODjJfvNvjmUTyAssTW9sZwwzXYup7c4AoZZRzJdKlnI5CtvjzankhpPpEzFDSmaNi8bRtIFOwHmue+1/xw/zHN4aTNI42SoKxKQ7s/l7G4sLjuPxxL9PzCr62nkG4labY3AN1PscBV/SjFljdJrLAP5kVShTqLENY6h+A/TAfUaUdV9HkWZxu8VbDJFJE2oqQxsGA97k/hiY6sq/rDtCtSzRLOwER3sRfe9zfv88FdQzmHpqgozK2loInCEm19z+4OAZ1mZ3zDpyoiqY3gq42SWIWOg2A55HIH4H1x9T9RPKdNZCp11k1Pv5lQINQ35J7c/HCKqkL1/TkBXUscUOnVffUwJH5YXUoUwxOj+Y1UhsBuQEB/f8APAejZX1JEpTwJlKuofwptxYhT7j7y8euKeiz2gmW5VYn7XIt88ePZfllVV06S06goqhXYuBb7NPU/Aflj6Jq+MXUTLb+7i1/jgPZKqpYjyXPwGBhUSnYxOCPhjzZOo81paJo/HIVf+qRQy7H/dsC5TneZVMtQ09ZUSW06dczGw3+OAYVeW5qYp6aOdK16izvPG5vp/tO52vY8drbYX5RlFbQZtFUVNIVF2EkLMqFVtbUCTv3+WHuZ5pHQJT0lMHaR01ERafswPu3JJFtj+d8Kej+op6jNWocykeYSszK+xKOLna21jgDMx6ZjrwHarhp/GkLKGRQdROw2sDye+NM9o6Gmy6jXPqqbw6dVhTwBfXa543II3wm+kOvp5aqlpIqbRLACxmOxbUBtb4W598deqapq3p3JakSSuoBSQub6nAtfff+lvngGdVFk8OZ5bTyeM1U6qKaZXsFUfcLDvf2GAabMKPTCaPL4YxJVyRqTdrWXykX4LG1+2xwunYyVHT0pYCV40W6k3AD2H5Y0pVT6ydICj+KuFAWwFgbWwGj5lUvGughEZENo1CXJVPQbb6vwOBJ5XfzSMxPcs1yccK1oIWAv9lGbn/FMd3p5ZKOScI+m+kG3z3wHZ82Wmy16aldvEc3kdTsAOACMYZDIoao1G58vYn1wtnWyE6h/iecGZLIoec7C+nsPjgKuSnpv43VVDSr4c1K7gOLLqFhYH+ra/Yc4junXeHNqIqWUGZQbeh2P64qOqaaFmjd0nOnxCzLuAbj12GJvI9s3oeB9um59xgGPXMVsyhuDvANyb6jqbfHbOGv0Xk63H/KxFv/AFjTr2N1zGnkKsymEJqI2LAm4BHuMazwPWdH0aU8Id0k8oA1ON2ucADUR6JOmnBVgY0Hf++/7/ljemUGrYLbfNmAHA4a3ODosrkngySZpUiNKo1K6nswP7YpKHLaKlLuo1tJKZSj2YK57j0wEfDlNS1QtI0Z8SNFSTcHT9mnf574qqKN4IUgMaWC2Kjce3OHRCSR3ZVVr+5PtgFqmmQhGlRJL2EMhGo77EeuAR1tBldaTHWU31aYGxaOw59Tx88AQ9NUsMshhrSVa2xW9ufQ4YVFLS1WqSeJleQs2qwJtew5B7Db3x1o6aOmQxxyFl7axcjtbnjbAYdTJms8caUxJVg6yKukBuOL4mcvpKqkzOmaaF4ysqm7obDfFtWStNIVuUj1Fgqnk/HAU0rsoEdg2q133GA1zWloK4A1wdil9JUkdhxb2xxFNS0NKtPT+aJeLtc+v74VBZZaizSWJaxsNsMafLELqCQdRsARtgN6WR7jQRYn+rvhyztRUU1U8TOsaFwvDPbfntjtT5XHTxkxtc2uLi1higp6Gv8Aq9IsdNlLw1C2QSxksfIW823w/XnsE9BnNDNTSS2kgCuyN40ZspG3IvgGvioMz0vC4kkiOsOj3Ut22B9cW0vTuYSo8Rp8k0OhDAU+wYm+qxBueedtx6bqep8ojy6jokjpKGnkeSQv9Vj0KwFrdt8BFzSzUm0kExAWwaIFl2AHcDGdFWRSQIXmQSaFDgmxvbfDgxSbgt29cCvliyyEsEJ7nj9sB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30188" y="-198438"/>
            <a:ext cx="733425" cy="7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5603" name="AutoShape 6" descr="data:image/jpg;base64,/9j/4AAQSkZJRgABAQAAAQABAAD/2wBDAAkGBwgHBgkIBwgKCgkLDRYPDQwMDRsUFRAWIB0iIiAdHx8kKDQsJCYxJx8fLT0tMTU3Ojo6Iys/RD84QzQ5Ojf/2wBDAQoKCg0MDRoPDxo3JR8lNzc3Nzc3Nzc3Nzc3Nzc3Nzc3Nzc3Nzc3Nzc3Nzc3Nzc3Nzc3Nzc3Nzc3Nzc3Nzc3Nzf/wAARCABOAE0DASIAAhEBAxEB/8QAGwAAAwEAAwEAAAAAAAAAAAAABAUGAwECBwD/xAA2EAACAQIFAgQCCAYDAAAAAAABAgMEEQAFEiExBkETIlFxYZEHFCMygaGxwRUkQlJy8DNTgv/EABQBAQAAAAAAAAAAAAAAAAAAAAD/xAAUEQEAAAAAAAAAAAAAAAAAAAAA/9oADAMBAAIRAxEAPwDWsq6RZfAuI5AmqSMixX3/AD34xvTwSSw64SFSxNrbH2/39cM86yGOup0EFU1NPEgWPQq+FcW5W3FwOMIenK56/wCtUVRGsFdShY2CiwcBrHvztY+42wFJQZtX0CqH+0iAuEYEm23ftt74fUGf0dYANfhvxpY9/wDfW2JSpzFMrqUy+qlQyP5EE8RVHANh5x347YLSKM3WaCWKQbHTdgB/lyeDgKqQg7jnGWEUE1TB5aaRaiMb6Q3G3p2w0oq+CZgk14X4Ik2HzwG5p2ffHMarGjMy6rcYOdo40t+mApKlQCEUE+lsAPLIWcsODjJfvNvjmUTyAssTW9sZwwzXYup7c4AoZZRzJdKlnI5CtvjzankhpPpEzFDSmaNi8bRtIFOwHmue+1/xw/zHN4aTNI42SoKxKQ7s/l7G4sLjuPxxL9PzCr62nkG4labY3AN1PscBV/SjFljdJrLAP5kVShTqLENY6h+A/TAfUaUdV9HkWZxu8VbDJFJE2oqQxsGA97k/hiY6sq/rDtCtSzRLOwER3sRfe9zfv88FdQzmHpqgozK2loInCEm19z+4OAZ1mZ3zDpyoiqY3gq42SWIWOg2A55HIH4H1x9T9RPKdNZCp11k1Pv5lQINQ35J7c/HCKqkL1/TkBXUscUOnVffUwJH5YXUoUwxOj+Y1UhsBuQEB/f8APAejZX1JEpTwJlKuofwptxYhT7j7y8euKeiz2gmW5VYn7XIt88ePZfllVV06S06goqhXYuBb7NPU/Aflj6Jq+MXUTLb+7i1/jgPZKqpYjyXPwGBhUSnYxOCPhjzZOo81paJo/HIVf+qRQy7H/dsC5TneZVMtQ09ZUSW06dczGw3+OAYVeW5qYp6aOdK16izvPG5vp/tO52vY8drbYX5RlFbQZtFUVNIVF2EkLMqFVtbUCTv3+WHuZ5pHQJT0lMHaR01ERafswPu3JJFtj+d8Kej+op6jNWocykeYSszK+xKOLna21jgDMx6ZjrwHarhp/GkLKGRQdROw2sDye+NM9o6Gmy6jXPqqbw6dVhTwBfXa543II3wm+kOvp5aqlpIqbRLACxmOxbUBtb4W598deqapq3p3JakSSuoBSQub6nAtfff+lvngGdVFk8OZ5bTyeM1U6qKaZXsFUfcLDvf2GAabMKPTCaPL4YxJVyRqTdrWXykX4LG1+2xwunYyVHT0pYCV40W6k3AD2H5Y0pVT6ydICj+KuFAWwFgbWwGj5lUvGughEZENo1CXJVPQbb6vwOBJ5XfzSMxPcs1yccK1oIWAv9lGbn/FMd3p5ZKOScI+m+kG3z3wHZ82Wmy16aldvEc3kdTsAOACMYZDIoao1G58vYn1wtnWyE6h/iecGZLIoec7C+nsPjgKuSnpv43VVDSr4c1K7gOLLqFhYH+ra/Yc4junXeHNqIqWUGZQbeh2P64qOqaaFmjd0nOnxCzLuAbj12GJvI9s3oeB9um59xgGPXMVsyhuDvANyb6jqbfHbOGv0Xk63H/KxFv/AFjTr2N1zGnkKsymEJqI2LAm4BHuMazwPWdH0aU8Id0k8oA1ON2ucADUR6JOmnBVgY0Hf++/7/ljemUGrYLbfNmAHA4a3ODosrkngySZpUiNKo1K6nswP7YpKHLaKlLuo1tJKZSj2YK57j0wEfDlNS1QtI0Z8SNFSTcHT9mnf574qqKN4IUgMaWC2Kjce3OHRCSR3ZVVr+5PtgFqmmQhGlRJL2EMhGo77EeuAR1tBldaTHWU31aYGxaOw59Tx88AQ9NUsMshhrSVa2xW9ufQ4YVFLS1WqSeJleQs2qwJtew5B7Db3x1o6aOmQxxyFl7axcjtbnjbAYdTJms8caUxJVg6yKukBuOL4mcvpKqkzOmaaF4ysqm7obDfFtWStNIVuUj1Fgqnk/HAU0rsoEdg2q133GA1zWloK4A1wdil9JUkdhxb2xxFNS0NKtPT+aJeLtc+v74VBZZaizSWJaxsNsMafLELqCQdRsARtgN6WR7jQRYn+rvhyztRUU1U8TOsaFwvDPbfntjtT5XHTxkxtc2uLi1higp6Gv8Aq9IsdNlLw1C2QSxksfIW823w/XnsE9BnNDNTSS2kgCuyN40ZspG3IvgGvioMz0vC4kkiOsOj3Ut22B9cW0vTuYSo8Rp8k0OhDAU+wYm+qxBueedtx6bqep8ojy6jokjpKGnkeSQv9Vj0KwFrdt8BFzSzUm0kExAWwaIFl2AHcDGdFWRSQIXmQSaFDgmxvbfDgxSbgt29cCvliyyEsEJ7nj9sB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2588" y="-46038"/>
            <a:ext cx="733425" cy="74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5604" name="AutoShape 8" descr="data:image/jpg;base64,/9j/4AAQSkZJRgABAQAAAQABAAD/2wBDAAkGBwgHBgkIBwgKCgkLDRYPDQwMDRsUFRAWIB0iIiAdHx8kKDQsJCYxJx8fLT0tMTU3Ojo6Iys/RD84QzQ5Ojf/2wBDAQoKCg0MDRoPDxo3JR8lNzc3Nzc3Nzc3Nzc3Nzc3Nzc3Nzc3Nzc3Nzc3Nzc3Nzc3Nzc3Nzc3Nzc3Nzc3Nzc3Nzf/wAARCACnAN8DASIAAhEBAxEB/8QAHAAAAgMBAQEBAAAAAAAAAAAABAUAAwYCBwEI/8QAOxAAAgEDAgQEBAQFBAICAwAAAQIDAAQREiEFEzFBBiJRYRRxgaEykbHBByNC0fAVJDPhYvFDUnKSov/EABgBAQEBAQEAAAAAAAAAAAAAAAEAAgME/8QAIREBAQACAgMAAgMAAAAAAAAAAAECESExAxJBBCITMnH/2gAMAwEAAhEDEQA/APcalSpUnLDUMV5547/h9a39tLe8Ht+VfZ1NEmyyjvgdA369O9ei18Oc7UWbUun5eEhtZSXMvlODhcEH32p3ZXy3mmOUhBjG4wW9q238TPB0CxNxjh8bBy4E8KrlTnOX+ecZrzCNQrFUfzegGc4rlf1rrLuNHeM6sEjiiuIGHn1kbdhnPv3qZ4es0bAtC+nS5XKb7Y9uoNU8OV7mAxP0ZSC7bk59qu03NuJyVW6GFwM6WIx3B279q6QO4nukd1gMd1AwyxY+ZRj171fBBGXEhjjZmXYqAMfWu/D3DbhrgQ8OgMhlYmaJdtDeuD0HatrP/Dm0vLdUnvrqFslpFtyACT2GR0p0NxiZ7K3lMUqMUddjobr1+dL7a0kkt42trpldusb77/MGnHij+HF5wezN7YXTXcceTIN1dF9QMnPv+dY60v5rG4U5Z2zsj9CPWs5XXZnLTx3WYZ4rqzkdoV0ELh9Rx1Azn7Ve1zC0ujlq2F30kKwHbrQVu/8AqOiRCysuSW+v4flXfEDMbiCee3DKqjDRnVn1+lXcIjh0j3MlxG0WApbTKCD8gR9au+HU7NkknGnVsaAZHhmBtGEcLHLJMjEE+3fNWxSXutmb10qurfA3GatGOry2kIBRcKpx19KHigDAoUxo9SCO+dqtXiQYFLiJtsEqT9/fpV8NxBcjCFQuRsTge1FW33g3Fb/w/cP8BIwikbLRSgsuB2wen0rccN8e2MgCcTje1f8A+6qWQ/luPyrGzWeuIv0VeuPNvVD2mSpQYOMZJ6ZqlFkr2Hh/ELTiMInsriOeM/1RtkUXkV4pDNdWUxNtcSQHIOY2K5/z61quBeNJ4CY+MYljHSdV0sB7jvWtsXF6DUpbw/jnDeIHTa3SM+M6DsR9DTHIrTL7UqVKklSpUqSVKlSpJUqVKk5YZ69MV+ffEdiOG+IL2G1ZZI4ZGGTkZ9vpmv0GfWvEf4nhbfxJdvGeWSIy2QPMSATWM5w1iUWDzlNcbwqSu2QWz96uJne5jDTqx/EYimAfrnNL7ZYMiINqJ2A1H9qOWKEzF4HMUnl/qO+3oTvVi3XqX8O7aM2E16YQszvy9RG+B2+Wa14GKT+EraO24DaCIk8xOYzHux3NOa251yyBuu49DXjH8S/DKcN4qt5bIqwXbFgMbI/cfLvXtNZb+I1nFdeGLhpMardllT55xj65IrNm1jeXi/D5TDdxiWVdBOCF2J+taC8WR0Qo8kZzhQrA7dNwfnSO4GpwAgBHm3PamDxyS2iSfECJtS6RGd2B65z7VmdOlNktLrivKtUOubXiIICACOjfLrSnxOONcCvmgurZU1AaGG4cDbINekeAeHlkkvp0U4HLgcdcd9vXt+dO/FXBIOO8HntJo9UmktCw2ZXG4wfpvW+4zvl4pZ8Wiu+XFPGUkEgznfajmshDIVdYizEtr0FdPTbI/KsyiyxSMjY1q582nf5Vo7S6mK2skjqFdDnV/WR/6rMvytUXHFNCCYCygHo5yp+o/tXSySxammViA2SVGrH5UZb8Mvb/AIffz8ORWkt01PGQcnI2C++Bmshacau7ecJcSCVXO+rrTRK0qTW8qZWRM5x164q94f8AbnBw24yCDtn9KDsgHgkEwXBJZVfb36iqLiQWwSdJTBuFCFgdXXJzTpbGtaYZta5IPXpim/CfEfEeDrylIuIm8winckr/APietJRcT6YlxFMzjIJONQz+tWxzQkjmnQ+MlWXdfn7UC8vTuCeIrPi0WU1QygeaKTAOfb1pzqGa8giAIDoAVYZ1Kcg01suO8TsNLQzmWJR/xSnKkfPqPpTsWPS6lZzhfi7h91pjumFrNjfmnyn5N/etAkiuoZSCpGQQetLLupUr5mpPtSuSyjv+Zr5rBOAQfkak+tnO1fnzxS13Nxq+a+laSdJmUkAkBQdse1foJsAEscADOa/Pl4GlvJ1SRSrOxViNyM9SKxn03gWx2cjyxsiy7HOQQv6mj1trpriGBeedf4WcKwz6Zzgdq+WvNkflmcgE7MqDp9c04+EcSRSC6JK5BzD6/JvSnHovXPDNte2vCLeLiU0cs4XrGgAUYGF2649abUr8OXUV1wmBoAwVFEfmGCcUzrVrm+96ReMLq1g4BeJdTRRmaJ0jWQga2x0HqaeVi/4rRQt4Y5kiEyJOnLcH8JJ3+hG1FM7eUsYi5BjJftnemPD+I201nHbzFEUEqyuyjPp3pO0A0agwBG+dP9zV8NhFIkjA5Yd9II/6rMbr2zwXNZNwG2i4fJEyxLh1jbOljvv70+NeeeA+LcM4RZiylDxzTS7yEbSHYDvkff71vpy4jcxsoYKSC42zjv7VuOdeGeLrKK38R8QXlkAXLMAvQA5P7184Rp+CkiW31NqDKWwfT1oTxJxC64jxy5uJVhBd8HkZKnA05BPUHHWqeHzXUOSiMd+pJyce1Z+unx7j4UhSLw/a6YxHqUk49cmvI/4i8KWy8T3Rji2mKzJpOAA3X7g1694WkEvh6xkRdAMQ8pOrB715x/FO9tJeNRLbyo0kMWifQd1IJ2Pp2pvTOPZRwSSWSwCkDUhOdR/ENv7VZ4z8Oy2dvw67clo7iHof/jbrj5YIpXwm6gXEc0nUgqSx2P0r0Px6bO78H2V3bSo6RSosZVuvlwR88gflVDawXCJWMRjmILRuDgjVgevt2r7xTiEsMkaW6rpZcuSDjHaqeGFGuV075znJ2J2I2pt4xs1sxwrlFGaS2JmAOQG1E9frj6VTpXtLVw1tDJCeXqGTjovUnP1q6PiDNEDEEkjJK7bH70BYxSTcFuWVlVYIyx7ZGpRt6nf7VRwplVpFyxGxyeox1pBxJJE7NkEP18470VY8Z4nwsabG5ZEOTy2AZRn0z+1IrS4kfm8468HUGAwMb7VEv1+D+JcNHuBpFKeoQeJYeUokgkJ0jpLmu38WWMbLqt3y2w8wrym349LKgk5akYK6c9a+yyz3WpllV9ZCuvl7dBRfJhfjnqvS4vHFjJGs0UScpiQCzgVZD41t5ZWSOANoGTpkG1eSQWk8SYnhiW2B2UkEk9KkHDbqRzJayjSq7AMQc/5+tH8mK1Xrb+N7FXeIoutcgqZB6f8AqvHL2RWnlkEjRAuxC6wMb9KIPC+IwhZf+MrghdsjPbOaBkFxpAe3jfGc6iKxnlL06YSzt8haBJ1cyjGTnMpI/Wnon4VK6iK7ETgg+W6IB/MmkliZI2ASGMDOcIwFO1v7xGRVtZSW6BGQj9acW9NJwTxWnDIfgRcqkSqXVywcNknOTirr3xlxeVWaxubQxDzK2MFsdc+2Qd/alEVuk1ur30CpI2FZSiZx981XLb26B1RQUKafIuABv/em+TjTMwa2x8VX7wM15LErAkDlpnPvSXxtxyS94QLd5WKNKNa6eoGSPvil/D5FfWkZbSWYaD065yD9TQfFmla1US7OZNtRztk46dK1c7penO2dZoFdtQzk4HkP9qOhjgl4VLohJcNtiEk/pVU0TOFK8sHOrvR/DjPHaPo5RwcgDP7CsTs0bwyWN7aORIBCY38pCkamBznfvmjuOeMOKWcJ5tqwhcY58jEEZ2+Wc/8AqhraXiMkSQx2sbB38zs/lj9/U9e1JfEHh3iMKB/jZbgk41Ox0kdTjrj/AKpmVlWU3AkxTl8zmkae2RVthNAkzmSZh5T5teAPntiq13DKcAAZz7UXYJJzC6yINS75Un96k3Xh3xILDhMMEbMyFjhkXUMnfrWM8VXRvuPXkx/nZYDVkAYAxWhsXgg4egkePnA4J/px6ddu9Yy/dpuI3MsCEpJISqggbfKtXLc0zrTvh4jEwJtmdQCcZ3x7U98WmCSw4YUVedHEUIVt9PYY6d/vSKxRnkKRwO2AcgSAH9aO40YmW0jDqpQENqPfbb6VS6WgVhFIZ9JyoLbMGxg75oviqotxHBHMHjiiUb7HUQC2/egrW5X4tVAhIQ7n1omeUPIWB8zAEAYxnHvROEsSea2sp0jmTlsulhgbg1RZl4nfKKdanB2yDXcQZraXWGG47L+vWuYXBcDJBGQcA/2pT5bXO8sZOCQRkCq2KG08rgYbfOwr4kp15IP4d8/+6+Iy/CShl8pK7g9PvTED4ZaRiEl5YwwGQpOQBjrRdvcxRQARsPidWWYDSPpS747SZW06GUAEBdWPYdsUBaXycplZfxZwQehJrzarLRyXT8xo9epmUnRnAB70Rwa7dSzNsuSBvtt9KzNze5QMjATJnJ66s9cGqoL265ysenUKe3f86vVSt6k8Uqs7t/MU5AGBg9s7+3TFI3mlw6LowTjJzQvDL25ubh5m5IOM6cHUfp+9SZ43diJWXJzgP9qXSXa63jnEyhWjXfGcGmxtLuWWKT4iJCBp2Qkdvce9KbKNJGj/ANy4yQchh1/KntwkULQ6ry4QMx1eZPod1/zNbxVG3UCGKNJrgFkGz6fXbpj/ADFDQ3pybWaLKDUDjOG64oeK5jPEVg5jvAYwyvIM5buNQGKMmSGZ1YHIHQhhvRrXLckqy8leCCO3twogY4jCAn6k496T8Sl1WrRvFsJFJYqQeh6etORjlLGATo3BJB/el/HUJslydJDgAsM7YNNy2vXglVla3AAkMh67HOM0x4a1v8O4kSQjuAH/AEpbGbnBCvFnHQg7fUGjYZ76GBniED7HPmbpj5UximzzzRRx/CXK2UJGG15AbO2cEb9RSp+NaXeCWdnZNQQN0ydgQc7753op7WO8S2S6l1XAjDBRkBQdt/XpXb8L4dHAHdY3dAxLPnOcZx8hii9tauimNRJgiGIg41YP/VHQwqQ7i3TYZxkDNZ4EJKBFH5T1x/UadcLkjLtqhkYBd1JO/wD/AFSyo45enCRCFljCBz7/AFB3oBJTy18qguO77itVc8LS5kTEbQhQMYAIA/OspdqsU7w5VUDkBWTzAA9/WqQGHDvLO5RI84I/5AD881ZdgzvKFWQDmMx3yAdumflQ3DHRpQdUKA53Zas4gxinKymUsWYgHCj6e1IfLJnS4UEy5GOig/tRN4TzzIwdsgb8vO+BQVg4M+W5iEH0Bx69avvVlFwcxFgwzlctjoNyNqkIt5h8LMBgE7eaL981VGcS6sADSQCF/wC65toTcQ8r/jc+Zcq2Gx29KkEU9qxMqHDDSV1LmmJXFoXmHUdJUjPp96ttoleL+kqx7gnp9a+mIYKLb4XSVwZCduvYV8HMiiVUli0juSdvvSmIiuZCWjDkRk6c5r6SFiIG2NyaGjnATl4UDVkEDeirnSgR1AcYxq7H3rmwIBuJrR0eQOEUFTjOR8+1EWNpOuliNWdiucj13pfaT4DDojdSwJH2po10rRr/ADyXAwFVTnNFTXeE+E3HGuIojqqouyRgBQv54zj0zSviSLa3s8MsJJilZW0rq6GvtnxmW2tjEst2krLh3jlC/TYetLld52kYTNksd3XUc/PO9F5dMYLt+QGzJDsGGxiI2/KmzJG2nNhqBbAK23X8x86U8MW4kmWGKWBmJ31OY8//ALbfem94l+ZBbX11AhGGH80yAjf0271qQ0LxK4uouKWSussGsqpGF0lRn0zinKNFMmuOSFlbODjGdjQlnNZQoYrm4SWQnYqmMdN8k5ouO3tYoiLaRlAOMAZB/wAya1dfVLXTxKCQEQ5DDykHsPelHF7i3e1mtoGUzhgSmrHQ+p2/Kml1w6WeISPr0qrAMI+moY7mlt14d5rfEx3fLMqgKo0HPpgZo9Z8PtSZRMrZktpgunbDZGfoaacMKSF4msLucEf0a9vnvXP+kmKPSb4eU4MZgYHNVR2k0UzgSqjRNuVUkNtqH61CH1rb6UWf4OWIrlTrc5x26knuaB4lPci5KRxpJA4PRSeowQaFtpI7Wdp5bj4h8ZCt6/If5vTM3+udSkcQTUAxVcEg+ncVGdM3LYTRyHkwzMMDAVScH60Ta8+Jl58Fwqsu+EKnt0OKerd85Y4pGEYTTqZDpbodzj6UK8s5k0zXTCILgFiCcnc5O/6VaCzmJfWEkTtJGEBOuV/NsfQChI+FxMrN/qMgRgQBp3/zeujGdRdZpCojLNrGBuduw2z+lI7vjtxK2bfSADqJO5JGxPyq2jr4U8PLPbX8pdRpAZOvr39qthzcRSPdp8QkeltUhx1zkAdthQdldScRtFbOJgSDg4zn59BVPG5JYoTAj+aYHmEHPlBOOn+dat8LRhNDZSxa4YoVByMop649jVc963DbYZAIc4ChdJz/AG/tSzw9K6TNFJlkZTkHbcVbx2USXKRtgBI1A3BwTuapdxaMIjFPZRXLEhGOeuwA7YoOxvnvZpVmRtKnUAg3UZ3+1S3VzYPFAjNlzjG53H2oaxxb3XKZXCsCvl6/rTFpZYys01zzWyGUspJ2G5qiEk2ciq2+sVIy0V40KZkjOQeYBv8AlXNmp5rhSMemdvtV9FKrTwjxeWfRJDHEMkB5H2OPlRMnhTiaqIkaGQK22GP7itk/Glt7h4hbrKFCkv33HpvXzh/EZrgkyFFTroCZyo6jParTPqzC+D71iBLdxIMbiMEkfQ/3o238NQQN/Na4eUjGwGfyrT29+8d7cxAKEwskWpQ2F6d/lQl1xNJLZVlgTULnSGXZhuc4PyFXB1otXgMEjDLtCeg5kgGT32/6r4fDiBMw8QCgsNsasn61C5kmuYZJWleaUKHbqVA6H1OM7+tMmYhlhtVVe5JYg6uufbNXB5ILvw/ew65VvYtA3OhCNvzqxeHSQsTJeu3YlkA09SOuaZ3t1zrVBGJneR9DQ68E7H36dd+9L7fh91EZR8PCgfLLzXHlA7dDVx8Li0SCG4kaZJroAAgJkgkg5/DTuPiUzWETZkKDSCwP4c+vr2oWzkuXsiBeSrrTVpjjA7ZwCT79cVeYXjijtlOtJFKhmGWPqp9T6GjZ0rmuXhuCyswEi5V2PmUg52PahJ7+GGCJRIpbIwAwyMGm9zYJb2Kx8V5ckhjbkrGSGBxuxI+lYW4ha3nIXJA9+3yrGV0dNZJL/qlqY9WrK9SfwnuR36mqre1TQIvhcPk6zrwsvYMMnpt9KR2Nw9ixaIHS2Qw0749q1dusV0iSdlAMYU422yM+9axu4LAsFlKXXlxwoHAyg3OBnodqE45BeWllBLCdKSZQyf1EdR8vn1phCEivFZEMWFChm779c/4av8RcTWfgUtr/ALYlSuCrYYFSP6c0XKdLrhg7aWeOVGV8sDuCTv8A3rT8IvRdhjMQGBIbfp7/AKVm1CFdWVUj5inXh0gXbZUEMmB3x/mapuVGd1cI9tdrDzHzDhGKHOkde3T51lzEER9GQ+PKOop1xdZo7OPlXDcrXg6duueuOo/SknLOkGQajuc6TinIQx4G7g3CyJlmQkYGOlc8WX/faFUeRF8o8wzjP069KE4bPou1QxK6NsV5hFM+Jylo43MMEZYkZjTBIHTzHrV8ILh7pBeI0p0gNg5jJwDRXEoZHkjuB/wvsQRp1EdMUI2WlQZY9Nw3vTPiOf5YVv6jkFs9hUFNjqYOjyTYwMAP5frVNmzC8iBByxySa74eWUzaQem56etSzJNzGGG2Tke2K0EQj48+UHzHvj1qq3XEkpDHJPr71LdS95vufNpCr8/Sq7WTBmEgZWxgjQc9fpSqdcNSCZ5AWLXM0WTLuSD20+uDj3rpy9k+m6UxyocOB+vyOaAupHsyLyMhGjBLDYhh6H3rJcZ4/ecVullLlOUpSMd8dxn570C8NbNJx6S4ElhFbyLpCLJnYgnrg1nIOJX7zgXE7EqxJGBjUc5OPzoOHjPErRIxFcyppOwP5/vXHDopZbhWGV1nGen3ouozun6cRuxLz+aHOSQGGBn09qM4ZfTy3LxzKAJWByzfgPtilxhCI8UjgTHdhq1ZPyHSukXKLkgEdyvT71ymVjrjzGuktIr3lJICIoD+JDjLfP0HX50I0jrzEmmwASFbTjWv1+9fPD9wWtzDcTJpQ5A7kenyoniBDWQupAFjt3GzDcg7Zx2wcV0lOgVtbW7SRGCeTEOxOvUAfl8qPlup4gmpVcq4OqNz5uvtnp27UumSGUc3mBH051K/eg7XntcSiZ0aFsZ19sEdKLROTk3ZZAJ4yjADBLnc+u4Hf0P51n+MwmOfmspXmrr/AJgxnr09qZ3U8c6sOdLGx6SKO/qMb/rSCaSW7ZWuy8rjbUxJNZ4pWCUclcB1wd8elOOD3D6NIDOFOzdAKz0kaLnDsgpr4fZdE6m4ZNtR/lg4+uf2px74FPLC+uIROzTI0bMzPCASSM4wB3pB4hELcYuJYo449RG0YwpGNzj1NOGvbK0/4YWnnZsK8jau/XHQUr407tfSObdIiSGKq2Qduv6U1F8aasqdJxsDV1nNJbXWnkwv5gMOMjf61MoY8kDLHOcVciQPMjCQq2sE+aqI8unluHKSiOGNY2AEChcgjGCe426YpAi6VGAMj3IrQ6SY5X0a8Bt29B71nFOrAPT2OaatJbwh76MOGwWzs1NOKsogt1IUsdTZ3JpXw854jEMkgP0o7jDOHgCqV2br1G9QCIwWRQMHfpR/GJgrRAHGScgHp09aBt2b4lCzFdRxnT8qu445PKZ17EkkgEjNKd2coWO43YOB0A7YPpVHDpka8iZ9GkdScjt8qv4VNGVmWSN2JA2JGnfbf1+lU2sSNfKUAUFicDoBVOkqQheLPyJH0o5wxwD/ANVAFYzuWIbvtnvVlniTiEgcFzqOOn7VVbCRPiNaBgcDzHpv6VoF3F3e4lltY7jFpDJhds5x79/al0VpbMSHeQBehGPN9qjuZp5CFVdbFsAbDft+dHWEXlkJADZ05PauVtZnNd29nG07Ly86VBAb6ir2sG5Ls5VVA6HfBq+1eMXQ04IEeMt0J1GiLiNhEArBkbVkjtWcuW/WWEsNq91OFd0iKkks4OMdPzq55EhyY21EHGMVXDDIZm3HkyAw6kfOroowdWpDk9Cav9WM0ItLt0lV41QlNxv1x61oUvFmhzdacSDAA2APrv396zaxW6MpaFmTPaTSa0PDRw6JYphZkkttzn1D7/2rcjSy2vBPbRxx25edkK6uV5RjvmguI8NuLIxyzQkQM3ly+QT746U7n8TRGDlC3BB1K0YTUCPal81vNFbW893zihcqHkck4xsMdulWXQlK55XK7sVBGMDqKCiLjbKnfYDrTW/mgdXBIOUwCNjik8GnmZYbdFI61icxqrJWTkgOhJJ7iiODx273yg4wwPcjt7VRM3LQFWwcdDVfCi3xqnAYgHA9aYzT9TGXMMS5l1kgHyjGfX60s4wh+OkG/RN1yRjSKLmT4h4pcvqby+Q/P+1B3qvb3ssR0ggDYHIAwO9aQdcMPK6ntjGKJtFImQlQRqH9VBK7Z3AKA7nvR1iyCdRrIDMNs0JoWLcqbmOoBDeUDJ6etZFZgCAgwOlaabPw8zpglUY6m6k1kFlCnDAr12NaQ7hTFeJowJwDn7UVx1S7wMhRSY84OT1OetV8D5Ul4mTECc4LSaRmj+NLCIYxAGeQEjmg4T5AfvVICW3uJEmjJGSCMaGG32pxxi4fkRokYjgYkMg3Yn3NKbURyzKwxgsMEj3pjxqUIsUYwcliWz+1KWcKVRznYbLH6D1qjhbNLeJoXUVVvMTkdOtd8JJMchYBE6PIynABHt1qrhMKTXqrAA5GcdAfn7UTpKrWGQ30pDbksCU2z6/SqYw0VtMVIO4wDnamMdu8d5cRxMjuoY6lb8Qx13pfG0osZdId2yowK3FSC3heSTSAQO59MU5t7YYKk5XGMHb5VZbcOZFXTEVTOGJ2z75q6aCJVETaFOrIfJZSa8+WTePjVKY47oDV/QV27HIoqSWQgLo67YHbNAhdVxEqKc4IJG2abJb3HwklwttztC4YqdRT0JHp70W7dJjJ2WohS4ZUGA3+GreZ5lRlxv1qq1Z2dg7HUp6Y2+hq0llJZ9OPUUqSKriHyqQeozTLhdkJrRTK5wSQAB1x9aV6llyFJDJtg9MU54ZzI7ULlFUkkMOua3izY5YrBZyFV3B8rncgg9j2o6e8W4iCyB3jZwuqQ48x7jNUFba3ELA6VDZJfJ+dfOMR67aMsjpCZAySYxkjerO6x3XLPiFd/DokkjhsLh9J2lYEKp7kE9qD8pOogqw/DjenguZolPIkeMEYIU5B+YOx/KkpIzj8OOvua5eLOZdOfjy326kBZd1Rzj1rnhcWL1CwI26VHYHAI3x1WrrJgZ0MbkYPcV1jsfCOMRvj+Sm2T3GNx96QcZfRfSCMNpIXGrr0708gjkc+UAYAbMhznekHGlYcVudLnGroflSFMbApktv6DeiLSUc+I6v6x296BVnj3K5H/icUVw90aaN1uEDq42kXB/z6VaTQXMUrQSsis2Y20k7E7dh3rMsCj75yD0atk/EwZP8AajVcMT/uCNsf+PcfrWTvbqS5v5ZLlmaUHBbG57b02BdwmMG/jyqMcE5HbajuNtohtwEJUlt/fahuDH/dqRgnB2xv0r74iYyLAuCwDP65HSmJTYJrnRVzkt60Vx2MRmBnRlwWGHHXfr70u4WzCeLSSulgRldVaK44Zdcek1qC7ITqk9f89KkXcKiiCSBvxNlVwvU4ozg/hy9e+jCxyaBnUw6dO9O+B+ERYtzbqcu+QQqjYfP1Na+IRxxBIjpx1GKIgEnAIXsxG3LjfT52RPxeuDS3g/g+Gzldri7WeNidCmPTj7mtMpzszdfU11ynk20nataVjym25UqtHcSynAwrx4AX1yO/z61dPwV7a3EyKsyMMqwIH2NSpXgmVynLtheAojBdCRjQpIXOfaiI5GRzy2OCQxU9CR3I6VKlYtsZyfeKTRzwI/LEUobzFOjg+3ak5DA6c6gCCcnrUqV6fHdzl0w/q+vplZgNiBscU54aBJAsbyHY7aRipUrpj2skziNd8ZGnYeoxVmH/ANPjVtl1DIJycgGpUrHkv61y8s/UPHGGwvtgUldizDSMg9jtUqVx/H6rz+GcKn0gqUBUgiieEFmvY1wCSSMmpUr1PRo8vIWhic68k/hAGB261nuLMfj35m7AKp39qlSkVQCBncj2q2zULcRMVDDXuCPpUqVbDQq/nwijWucdgu/aste78QmdtQdpGPXY71KlaBpwQM17EqglznAHU7etaN7Bb9Y0UM7odMrAgIp9AOp+dSpWb0jG08M8PhkSWQmYodlxpANaFLYQqvJVQGHQDG1SpTpIAIyQSwx0Kn9q7UuOwOTgMe9SpTC7lcwjOzMD1x0qiyv3kubmKRiyqVdMDGFbt+YP51KlVvAvT//Z"/>
          <p:cNvSpPr>
            <a:spLocks noChangeAspect="1" noChangeArrowheads="1"/>
          </p:cNvSpPr>
          <p:nvPr/>
        </p:nvSpPr>
        <p:spPr bwMode="auto">
          <a:xfrm>
            <a:off x="77788" y="-669925"/>
            <a:ext cx="18669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2525" y="739775"/>
            <a:ext cx="3168650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AutoShape 11" descr="data:image/jpg;base64,/9j/4AAQSkZJRgABAQAAAQABAAD/2wCEAAkGBhQSERUUExMVFRUWFhcWGBcYFxgXGBgYGBwYHBgXGBoYGyYeHBojGhcWHy8gJCcpLCwsFx4xNTAqNSYrLCkBCQoKDgwOGg8PGikcHBwsLCkpKSkpKSwpLCkpKSwpKSkpKSkpLCkpKSkpKSksKSwpKSwpKSkpLCwpKSksLCwsKf/AABEIAMIBAwMBIgACEQEDEQH/xAAcAAABBQEBAQAAAAAAAAAAAAAAAwQFBgcCAQj/xABGEAABAwIDBQUFBgQEAwkBAAABAgMRACEEEjEFBkFRYQcTInGBMpGhscEUI0JS0fBicoLhFTOy8VOS4hYkJTQ1Q6LC0hf/xAAYAQEBAQEBAAAAAAAAAAAAAAAAAQIDBP/EACURAQACAgICAwACAwEAAAAAAAABEQIhEjEDQRMyUSKBQmFxFP/aAAwDAQACEQMRAD8A3GiiigKKKKAooooCiiigKKKKAooooCiiigKKKKArw17Xhokua8Jr2vDWnOXBFJkUpXJrUSEyK5IpSvMtbtSJTXJRS5TXBTWokIFNeBFLZK8UABJIAFyToBzJrXJSeWvCioLaG/8Ag2rd73hHBsZ48yLfGqptPtMxCiQw2htM+Eq8SyPL2QffWZ8sQsYzLRiiq3trffDsJOVQeXcBDZBvyKtBWZbS2o+6SXHnFm5grMA9BoBTXvUhPl1vIrlPmn03Hj/VsV2n4gmU4doDgCpRPqZHyoqnqx0mzZPWaK5/Jm1wxfTNFFFGBRRRQFFFFAUUUUBRRRQFFFFAUUUUBRRRQFFFFBya5rsiuYqsTDkiuYpSKIq2zEEste5aj9s7y4fCiXnEpPBA8Sz5IF6qO1e1ROmGZUs38S/CnzCRc+sU5NRjMr4QKhNsb34XDWceTm/Inxr9ydPWKy3aO82KxBPePkJI9hPgSOQhNz6moNT6EwR4iNY+cenGpz/G4w/WgbR7VVH/AMuyI/M4TMc8qdPU1Ttq7cxGInvn1qBM5M0IHQJFo4XqLViTqAEzpPnckU3ZfK1BCAtxZVACRM9ABWZmZbqIOkqSkQRe/U9LUl9uVEQRI4x8qX2lsh5gAvNLRmEgKETz0+VR2IV4bRewj4mnGuyyeJxoBgqzcwmw8vnT/Z+zHVNyMO9BGbNkVlyxqDER1q89nG4CA2MTiEJWtcKbSbhI4KI0KjqJm1Xbbu0m2GVLcWEARe51NoA1PKu2HjuLlicmEZFcE/L6maKebRxCFurUgOZVGR4EjXoVUVfjj9V9K0UUVxQUUUUBRRRQFFFFAUUUUBRRRQFFFFAUUUTQFFcOOhIJUQANSTAHrVZ2p2i4VqQlRdVyQPDPVRt7poLRNNsbtRpkS64hsfxKCZ8p19Ky7anaNinZDZSyP4RKvVSp+AFVbEY7OZUsrUdSSVH4n9zUtri0rafaqygwy2t3kSciSekyoj0FVPaW/eMet3ndJPBsBMDqq6j7xVUdxsWFibCbnzpjisSU6yeET756VFqEmt1KTJkqJ4XKvM0gvFm+UBJPWTU/sjs7xbmGOIXkQMudDcK7xQHwTI0B1qqYh3wmdTby52HlV4nK+nbeIUtQbQFuuEwEpBvPAAXNPNqbFxGGSnvmltZxmEwPOYmPI3rUey3dRGHwyX1J++eGaSLpQfZSOUi58xypp2t7Vb7lLGUqdlKwbAITcEknidIFaiIpjlumRuKKoQkXUYjz0HrNbpubua3gWQAJeUAXF8Z/KnkkcuMT5YtsLaqGcW066nMhtYUQCFaaawDeD6V9CbM2gl9pDqAoJWMycwymOBjrVw7TNXu0XCJVgHSoSUZVJtoZA+RIrDHXhmAvHM8q3ftE/wDT3tfw9PxCsFf+g/d635Olx6fR+zVIUy2W4KChOWNIgRFUftRWe8wqBMKUomDrlEgEefzq7bB/8qxOvdN/6RVS7QCDicIInKHVny8A/X3VuJ/j/TMdqQ5hwDEcB8hRTvEE5tBoOfIV5XK3Sob3RRRWGRRRRQFFFFAUUUUBRRRQFFFMtobZZYEuuJR0J8R8ki591A9omqHtjtOSklLDRV/E5KR6JHiPrFUnbW9r70948op/IiyR0hOvqSalrTUtrb84VjVzvFflahZ9YMD1NVDa3aY84IYQGR+YwtfW3sj41QcRtEJgWTPqfcPSksQVCc0yLFOhnl0NNrSV2ltpTqiXXFOHhJJ66aDXQVGYnaOUWhPxNSezt18QvBOYxWVKEkZExdQzZVKngAbDiYNJ7nbDTjcehtYlCJWsHilNyD5qgetKW0e624UJcKVJSucqlJUAqLGOB4ac642bspzFYlDDRgrVBVyGqiY4JEn0rUu1p9CcOy2W1XX4VAJypCQZRrIkRaIsKq/Y6UfbXCUqzd0cvhJCZIzFR4cB61Wb1aW3v7P2MLgAtkKLjZSVLUokrBMEkEwLkaVTNytlJxO0mkLOZIUVEWMhAKo9SPia1DtYQDgOH+aiJ/q0rLuzxuNpYfh94dDFoNrHTpSUidN7xy1JbWUxmCVETJEgE3i8V8147ElSvwjUwOFfSuNP3a/5FfI18z4pNx5dPTj9a1PSYPofdLEFeCw6ilKZaRZMwABA16AVlXbWica2OBbTzvdXKp/ZHanhWMGw3kdW4htKVJSmwIEe0o9Nb1Sd9dv/AOIPJdDfd5EBIBVMiSZNuulImKTGJtWlrAUQY4Vu+7e3cOxs/Dd6823DSbKUAeP4fa+FYkhiJzk9f2a7S0lN4Hz+dZiabmLaZvj2iYR3DuMtqUsrAEhBCRcHjB4VlTjZVcJAHMmPhTqLQep6fCmq3Ej8U/vpJqzlMkRSbw+/+OYSiH5SnwhJSkpyjQGR8ZmrG1vd9qQMQ6ykONkNZkKMFKvEfCSY0I9elZ065mgAEidYPuFP9iOLSFINkEgxrcTfpYmrEzCUuZaBv0HyorhAkSNPM0Vm5bblRRRRgUUUUBRXk14pYFyaDqiq/tXffDMT4+8UPwt+L46fGqftXtOdVZsJaB5eNfxED3VLWIlpWIxaG05lqShI4qIA95qs7T7Q2Ef5QU6eY8Kfebn0FZRtHby1ypayuJupRWQeWtqaY15xLSFLSpPeiUTxTJGaBwlJptaiO1w2r2g4lyQFhpPJsQr/AJjJ90VXHdoWUom5uVKMk/GT61zt3d95lTTClBTjqG1GBEKXbJ6GBPnS+/mymsGtvDNT4G0d4YJlZklU8ZkH0ilLaOGJlrvClWU5oKhAUUxMcDqPfUzsLdEr2c/jXVEKn7pMgCEqGcnqbgeU047TFpbawbDMd0lgLT4SCc59oze+WfU86m3ngrd5mwEFKYsZKVqk34mCatJaD7LthpxGOU6sBSWE5gDfxEwj3QT5gVG9oOJCsc/CMsLg3BukAE25wT61P9jgH2p2P+D0/On9TVa3sdzYzEHSXXL3/Mf0oe2lb3gJ2M33eZCcjIAnKcpAsrLYyNRVG7KVK/xFIClCULzX1AEwZGkgacqvO/f/AKQ2OYYHwFUvsjw87Qn8jSzYiBMC/HjRPS1dsn+Qx/Ov/T5VAdjLYOLdP5WY96k/pU12zvQ1hwDfM5y0yjWqj2bbzMYR91x9ZSC1lGVJUSrMm0JHIUT/ABaD2rqjAi//ALyPkqay/s5WP8RYuLKXfUewvrVg387QWsa0hplt0Q4F5lQkKAChwVPHjVN2W46w6HGylChmEnxwFApNtNCaSRGqSG2N4cXiJ73FLUDMJScqI/lTb31DlgJ0uY1N/wBaUKFaZ7RwHwkydDSLiUiSqSBzn3CTUtqijjwA1jQX8/3wrhOI1sTfy/SjArXiHUMsMZ1E2SOnE8ABrJqS2lsVzDOqadSEqEEAGRcSCCNR9ZqCLcWuTAA9T9B9a5IBiXBPoPneuNoPEHL7zpVv7NOz5GLnEYhMspOVKNM6hEz/AAjSOM9KsblJ0q5wIAk3HCbz7z+5pNSAAeWuuvurTe0Pc9ptoPMpDQBCFISIBB0IvAvra/pWZY4EJEzf41cseKxuDJWJUohLYNyAOZPC1W9W4WJwrHf4hab+Et6rBMxKhbhpJqU7HdiIW46+pMlrKlHRSgZIHOLetTu+u8rbjQaStBX3oJSCCcomZA86348bi5Zmd0gsGod2nTQdK9pVeGgkAwASB6GisVLdw2kGvaa4jGIbTmcUlCeaiAPjVT2z2msNghoFw8z4U/G591JcomZXQmovae8jDH+Y6kH8oMq/5Resk212kYh0EFwpF/CjwCPOcx99VdzHrVpxUBOgJPWjXH9artftVSLMo/qXr6IT9TVK2lve9iM3eOKIF8pMAeSRaq0g5jBWAFOBPUC0qnlf4Ur3qcrgAMqWIJiyAFQNdTafIUpY10etrccW22hJKnLwq1omfKJNes4b7l59SyMikNoRlJClKkm40IAn1rsY0uYha7phhaQBBhIbyhIkaRbn1pDTCHTxP/6Uf9XxqxEFlttMttYXCpQkFTiFvLWNSVKgJNvw5OfE0+34xB+1MoAhLTOHShMC3gSqNOajUVt9cpwqRNmEjldS1n61IbxJ7zaoTb/NaRM8sideVta1SO98nirarg0+9QmeI9kSCORr3tMXm2i9eYKRE8kpFIY/Eh7aanCZb+05iq4AQHJnSfZ4U03j2inEYtzEEhtClyJgmJEae+sqnO1hOV9hERlw7SYi1s1Su0zk3ewo0zLkx5un9Kqe+e8Ixj6nlDIkJCUixMAaTF5JJppiNuqxGHabKvu2UlKU6RoTP5j1qC59jryUrxTqicrbSSTBMCSTbU+xwqlbRxfevuKSCQpSiDEWKiR10NNdlOPYh3uWUWKSSNPC2Cok8OGnEmkNpuGMqTZVzGp5A0VpG/u+rOIwqMOwFWKCSpECEggQc0zPSqVsDen/AA90uJI7wpKYIzAAxNrXtS42KGMDhnVOgqeDiykkeBIICLa3gn93Z7nbFRisewhy6VLzKn8QSCsp/qiPWiejrbG13MY73rxCiQACEhIy8LAeetQ6toLCghlAMkJFrqMwIA56Va+0TEsnGO92haCEhKwU5YWkRIF7FOWItTTsxU0Nosly0ZsgKSZcIhFgDpJM6CKey9WS2tsR7CrSl9AQpSAqAZiesagiCKrmNcW4rLwmAOZ09a0XtZxq1YwI8MNtgpMKJOa5CuEz9KoOzcRkebWQFZXEqKZyzBBIvpNSSOmjYvsyThdmZySrEApW5B8MGxQAbeGRfiRWdbSnwpP791az2sJWrDMleUnvNEzN0mb2tWPYlmFaR76uUUY9Ng7G9gpbwqsRAzurKZ5IQYj1VJ93KontZ2gn7Q2ktLBQm6rQpJIIIg8Dm1p/2P4l04V1KSMqHbZlG2ZINhBgTf1qH7VAr7UjPAlsaExYq6dK3H0Yj7M9xD2ZRJBFb7uHtZD2Ca7tCkBtKWzKcoKkpGYpvcTx86wJz2tfp862fsxLn+HojKQVuRJM+10Saz4/sufSP7XwQhlQWsBRUkpCiEmLg5dJub1kuKAtcnXjNa12pFzu2SqAM6oKb8BwyisrxrcKGvwrXl7XHpeexh1ffvJC1BAbC8lsqlSEgnjIB4VC7WwpbcRIhWZeaOBvOlSXZAs/bXANO6M+hTHxNNN8LLWZtnc+BVb1gUx+n9kdy7xO+TCVqHiMKNwLa0VR04YG5iTc+z9VUVjkq5O7acfMrWoqMXJzGfM3jyqNxGaZ16jTWnaMO33YUDHhn2jr7642bhg42FEkE8AT6azUnTUIpR9OHvvXKlzckmSTSfekrKSRAMTx6V1YWvoT1pEwjtB0pzhwYjmfh+lMku6WEZZPnw/fWlG3FHIDrMny/wBqqJZD0KWvgtJSOETF/h8aQxWO+6CSZQFlcj2ipQSDBnTw/OmWe7h1zW5fu1eZfAlPDX30DjGY/wAbZIKhlSkX0SIAInlrXOMxqg5wMqlZtJKjfy50i6jxJTNgEiPpXmSXBJNzQd4kqLqEheUZkiToCSAVK6R8jSW2QCopCgQmROoOt6CkZ7/m+teYojMdainO3kNhQQ0SpCQm97wkAm/8WavEYlIwyEBsBQKypcmVZikAERoAm1+JpDFK8XoKWCQGZ48bCNTaqH2621hh1vQVJWthSELTqklSSZEGQQCKjsc34yJOlvKPIV3syCuYjwq+XThXuM9pXOeot77UKSe2MSpxjDlyCQxlBypEJStxCR4RpCdT1qP2E2DisOOBebm1iMw4RSzz8spBMwghMcPETHvJ99IbFxARiGFKPhS62VWOgUCTbyq3tK1SZ39enG4nQfekX1MRefQU37Px/wCI4Ux/7kf/ABV1pPejaAxD7rqZyrcKkg2IBNp61FMtypITIJ4g/wB6kzU2RFxS17348YnFOuIKskWkAGEiDY3glPHgaqqLEHqOHXpUgl4ZDYyEKuQZMzJM1ELe4ED4ipd7aqtNO3+3pZdAZQMxbWF57ZSSCCkAXsYvoaznGOX9kCwixFc4ZvKpNlHMkk+I2INhXWPdvpFuf60mbSIpqPYq6CziOH3iP9J/So/tYTOKRH/CHPmrkao+w96ncKFBt1SAogkA8QDrTvbe8CsSpK3FBSgkJmAmQNJFbjKONM8am0JiG/Erh++hrZ+y1/8A8PQOS3PdP96xNbwzGSP35VqnZ/vBhmsGlK3m0qC1kgm8EiDFzV8X22z5LrR92okd03NxnNrCPD9ayjHwCI186u3aDvU09kbbBUkHN3gFjaCADBtWf4tXEA+oir5a5aawutrt2TLAxq+Esq1/mTSO+DAW4oTq6v8A1KjhUfuRtX7NiQ4pClBSCgBKVTKojWBFqWxG2Gw4kuqj7xSjHiImSPD5ms3XjmPaxH8k5g8MENpT3STCRctOE+/LXlRyd72o/wA5fo3/AGoryU76MH20BiIEZQYkxJPnVdxO1S2crZyjjBJBPrNSOMbytDMox4YF9SCb9Kqzy5MmuuW5cMj9p0CV6k/OusM+SbmZFRiV3p3hJzDzp7WJ0lnR7VLtkSL/AIfTSmeayp50toVX/DXQLA+E+Yr11d0jommy0eEX50pllweY50CiTLvqaGiC5PCTXLCPvNOfOksE3KibaG1Ao2pOfUa/vjSTywVHxXmONLbNYBXI5GksKgZxP5qg9xr8L14Dga7ffAaSLmTMxHWuMagFR/fDypTEtQhIOhA9LCg8wLsrkA6aQPqdKTxSrq8PE8R+ppbZaAFKvqAB6mksSbq9f3cVQsJ7kQBEcr3PlTBSiCNP36VJFwBgDjCfdUYtHCZk1A/xgVlF+NvDFvf5UwL6k3MGBxn6U+xoOW+s8v70xKJmYv5iKB+UEpKlKUJQDYcwIv61GLJHH4VKvNnISYjINBaAABeelRq08/rQSmBcS4klQ8SY4kTPupttXDJSoAAaDQ0ru80pQcFyMyY0/itevdpkBw30AHA8OlSFMMM0kTImLjjTjDthSEqOsX8PX9KTZ9o8iL2iniGgEp4Ap0AVA9ZvU9tT0isQkZj58qMPiSkwlJJVABFo4fM11iYCzA+dTG7mzG3A4txeUoKMvVRzEDTmBVlmOzXDEqBJUo5SQcxvIE2k1zjEiBr767QlMHLHtHNrrrxpPGewNOHnSFl05tpfdJaiAiIUJzWmBM9fhTdtkOFUlRUkZiT7vfpSCNRbUxUuy2EocJuqE+ceL+/uqEbgswtwJASpwCLAZo+BorzDbztJQApkkga2r2udf6Lgzx+IztkKtAm15IEAVWFqvVp2qQGzAHLTnVUJrrl25Okm9PtmIzOoGgJ5x8aj0GnOEeIWCDGgnz1+FQtZ39iEgFpaVSZIJCSOgJsfhTJ1lSSsKCgetquiN3WQwhSnCiUyM3GwOkSU/rS+I2Ch5sAguBOYjKvxBMSkXEmbDSt1LUSomUwi+v6120k99cm0nhwFTmO3TUlxAbWIGWMwI1m09DF+tNP+z2IS6VZAq6kwlU+KJgDU2vUWdI3BTmUQYIBPD9KMDPiM3Cfn/tTprZL6UOKUy4BGpSqOtyOFMcGrwOHoL++gV2ck5jfh050nhUfeJveTygWN5Nq7wKYSVXPhm0df0rnZT/3oOsA2IkacY11oskcQZUSkyCen0p3j1KhPigR0GmlN3sWVqkJCZMwBAE8qV2msHLeiOtnEqKvFpEadefCmLqySfEfhT7ZCh4pIvFMC8LxxoHeLEIFzeOJpgk+JNzqPn5VLbRgtjThy/So3DoHeJuPaH70oH20GoAknXW1MFjqTz0qU2ofCI59OVRhMCRqL8IoJV5mGyMxiNBHS2lRKk81H4VL4oSlUxpNtPnUWWz+/96B3sZlWRZkpGYXgAHWLnWkMePGZJ87U92fiFrYUCTZ2ALgQAPTnTXaJObWTbj0oEsJxk8DT3DsShJCjlItoDHlUUp/KCfQ3qawS5bbmTCBy0is1tq9InGJAUQCdelTO7TILbxKiMpQvhcpzGIqIxklZ11oaxqmhI4hSTpoRVZOcCzmStRJCgfzRy4V5jGk5ASSTMe1NcbLazAqE3VrzgCldoIAAidb1YDZb0pSiPZJIM3PQ0/2SpbhU3YZkG5kxlk8DrEj1qIvPlUhs7FqSvOIIubEA3BEfWpKw7dwCEkgk2/g/6qKVxmMSVkkzpx6DpRWKn9XX4u+/2zm28As90MwKQFd2UkSRoYF4tWOqrXt9Mepey1qewyGnVOJASIUUpkHMojQmD8KyBVby+zlLxNKNm9JJNK4dBKgALkgD1qI0bYrXeJSVYlxmyUpBUhea0wkQPqb61Yk7oOAhX2py17JAmOBg3Fc7E3TbShpau9zpAjMqYPGEkW/tVjW4qI6cq7tRCD2XtFbuIWkxCU2geVOtp4aG1KQkBwAlJuPGRE2vMU32bs4tOuKzSSBw5n+1SC3TxNSYtekGhOIUhoKbacQLqAgKz2CiAUwVZk65r1GbaxObKgsvQDF2EqKrzClhu/odLdatKjSalVEQLu7jXjytKQgtyCkm5E+G88Ok3qsYvZncOJS0hbqltgniU5rlPhHADjFWneHGOoyd1N5mEyeEX4a0jjQsNKWphDkteIqCM6VBMGc0GLAxOtIiFmVTd3ffbQlx1BbTAPiCpA4TAtPWjEtqfjukKVA4D3e+PhUvtbep5xXjwij4QBmZFyBBMgEGabJ2Y8GsqWklEycuUkkmVe0ARaExMQLRUqC9GuFwKm0EOIUlRJiR0FQ4FwCOI+dS7u332kKaDSWhoYQnNJ5KUSYjkZHOvNjNpWl0OqTmSEhEpJzQTJSryHLj0pSWcPOsIs8hRJuMug84vpUlsw7HICl98FWkAqABn+Qk++oxWDU4ClJQAYJkCR5efnTbC7Ab70NpeAWrgqBpfn0rtHjmcbpxnyRGVWtb2D2OsR37qP6//wBN1w3uvso+zjljzU0fqKaf/wA+KjP2hqeVz8Z+lNXdw3Z8K2z55xz/AICK46/HeP8AqwubnYNaSE4/3hB+TtR7/ZskAlOMQQNDkVf/AJZqLXuNi4shChqCFj5GKebq7qOtOlTzeWEnKcwMkn+E01+JZw1uMWmz/wB7ZiSoyh4Rz0BqAx2xfFbEsknQDvfqj61fNoYeGVkFXsnj+tZo4pRJsokGBr7/AFreOMRjcs5TPKoR20UFIKSQYMWmPjU3hgQhIiYSPxDkOlNsBs3v3e6JgkE36XqWcaCLExFj6W5Vyy7dMYV7GOSs2A/flSBEqRIJGYSBrB1+FOcX7Zvx/fCjDskyU5pEezqJNiLUWjzZToCLJJEn0Pvo2q+DHgIj986f90G0hB1UJ4cbx5jSmuOZCkWJN8s8J0jXnUK0igsk2SZNWTdvZqlKH3JUYBlVkcpkdTVcZcLaxaSk6HT9KtOwNu+JKEgkJSJk6lSxf4/AVZiJjaFNoqwzbikKjMInLcSQCYJ868p1t3dZTuIWuwzQY/pFFSsXVI7wPDHbPW8kqCEAkpUACSiDAVfn6xpWRq1rWsDs9a9hrSgEqVnUABMwq4v0SaytvBqUvKBeCq9rJEkn0FMtZPPJsk1O7mFX2xrIjvFScqSYEwbk8ALn0qFZZKjCQSeQFXnszW2w84t45VwG0jKSRJuZA8h60iYidyUvuM22WlBBSCRAJBi5AJOmlPcHtFLk6hQAkGY8QkAEi9uXOqRvK8h93MkQIzZ1qTltaAEyZkCxpmVKLmcPNBKdVqTKk6QIEm8yLx1FZ/8ARjdOmqaKhPjX/T8jUXjXwjEp1JKIVcwACYMc9b1X8FvM+FKlxlwGYMKGYiIJj2RF71FbbxoxOIC5yFLcEZo0mylWgSSPdatfLj+pH6sB3tWkKP2ZLiEkyuVCwP4gFCPBfSvNi71JxSZS2EqlQygqUDEXBOhgi16qGDwbi21I71sEhUEukZpH5Qn6ivMDLDeTvu7NzIJUmT/KmZ86sebHqZM6v+PTSsRhSWlKKFJgHUcr0y28nLhnlDg2v5Gqgna7h+5GKWQTAJGYkGxEzcTpca1Y943QcAtPilSEpAjMSfCb5Z5G9ajLGdxLKSbZlKYM+EfIVyplVMsPi5cYiY7kGP6dCOdSpUeVW1NQyo2iaWOATYOSJMXbKhbjUDvU2shC0mAgmbXE8RbpHrVNw28eJagpfWmeGf5ifnWor2kzK3Y0pQsgoEgkSkwNbEiLCq1i9mvKxCXmkTlUlUd4CZQR0EAxTnF7zuqSl13KvvCcx/ESNegsBTZzbiCsrQstkACYJ/0pA9IrU5XFXpjjHK6WNne51Bl3CvqHLwqHoYp2jfzCfjacbP8AE1+lKbMxZdaSuImdRexIn1ifWl1NTqJ9KzculK9vNvghxqMM6puDKiFKCiNAkCbCTJ8qY7D3gchLi3SSFlC8xklJEi5kD15VObR2C0vKtSPYOgAANxJMawBx51F7R3fQT4UFCApCSEz45KZURyCSb9TypymNueWFrFidqpcaVkdzSNITPl4RVd2ZgAttwuBYIy5SJTEk3Mi+mlODuWzqnOnyUaTxG7LiMvduPEEjN4iYEi4HH+1X5KioXhu5PNk7KlEuG8EDQkJJvoPLnpwrp7ZQLuUnw5ZnKbqJ0zTy5mu2tlvjR6f5kj60+YwOI4ls+8fKuc7262gsRuakZl5yQJJTEAxwmZo2Tu0pIDjbg8WVUROhkX6GrWnCLiCU/T40q1s6NAkeVvkKyKNvHst1x1oqzSTlB8JFuIE9ajMAwoMZDaHCqePh/c+laRicBmiblJlJ5HTh0NU7amzFJfKEZQiUSM6Qb6xJma0RNIc7BceJdabAQs5kiQLeU25+tXDDvIVghYBxLnigcQpJM+740/wmzg2kIQohKbAWMD3UyxWADTSwARmcUu5mZ/sBWMotvFY3hJnoPgBRQXDRWKyauFWQ7iQwGAYbTMxebzwJtNM/8FMjMnzsZIPCSNPSrhiN2GVfgynmg5f7U2RuazxLqvNY+gpl4uXcy4bVRWxTogIbtEhME+dxPGvGtkKTYuDX+Ef/AGq4I3Qw35FHzWo/Wnbe7uHGjKfUT86zHgKZ81sFCSfvyJnik6++vG9gsJn71Rm2pPwCa0pGzmxo0j0Sn9KcBsDRIFa+E4s4Z2AydEOr8kuH9BTlO7YOmFcP8yUp+aqv814T1+FX4cVqFJa3UJ0wyE9SpA+QNPGt1FAf5bI9T9E1aV2Emw91NHNpMp1cQP6gflT4sIXihv8Asy5+ZoeQWfqKWb3aP4nf+VCR8VSaWXvSwLJUVfypUfoK8Vt9RHgw7yupGUfGaccIOLtvd1A1W4f6gPkKf4bChAgSR/Eoq+ZqL+24pWjSG+qlFR9ya9GHfPt4jL0QkD4mtxXoSxR0pjijhx/mBr+oJ+tNFbPb/E46v+Zwx7hFdoDaPYbSOsX9+taqZ9GjJ7AYNc/93zzcAMwkfykhIvrTZW7mHIMYVKROiuPWATUsvEk02J5qNXihu22pBASnKB1Ufmacl9zmPrSa8QBxpFeL5VaCjuIWdQNI9DqNa5TizHKP3xpuXVGugDQOTiiRaK4+0qpMINdZKBT7Ur9/7V5/iChwNA0pMminDeMnUx74+dKnEEAQQekn9aZivFK6VA/TjjwA+P61VNvuAvm0nvETOgHh/fpU2hUGnbWEQtQKkJJkXgT74rGXTeM0WzXPhGp0VSe0cOpSIQBcxHU2BnpT54eI6anhXIX8KeiCnczPmfnRXreJAF9b8DXlXmlHeNcIAgnXnSGGUSbmfOiitSwk1UI0FFFQe0kuiipKgezVU23jnE5glxYHRRHyNeUVPTWPauYl9Sh4lE24kmpfYOGQq6kpNuIB+dFFedvJbEthOgA8hFck3oor0YdOUuHTTca0UV1lgLT8jTZVeUUU2Wo86QWbUUUU3d+tLUUUR0nT1pVsUUVJUomvTRRQc1yaKKiuTSfGiiivU61MbM9oV5RWMumoKE6+vzrts0UUjoJKF6KKKyP/2Q=="/>
          <p:cNvSpPr>
            <a:spLocks noChangeAspect="1" noChangeArrowheads="1"/>
          </p:cNvSpPr>
          <p:nvPr/>
        </p:nvSpPr>
        <p:spPr bwMode="auto">
          <a:xfrm>
            <a:off x="77788" y="-884238"/>
            <a:ext cx="2466975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2560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49625"/>
            <a:ext cx="395128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ço Reservado para Conteúdo 2"/>
          <p:cNvSpPr>
            <a:spLocks noGrp="1"/>
          </p:cNvSpPr>
          <p:nvPr>
            <p:ph idx="1"/>
          </p:nvPr>
        </p:nvSpPr>
        <p:spPr>
          <a:xfrm>
            <a:off x="388938" y="347663"/>
            <a:ext cx="5407025" cy="154146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b="1" dirty="0" smtClean="0">
                <a:solidFill>
                  <a:schemeClr val="accent2"/>
                </a:solidFill>
                <a:sym typeface="Wingdings" pitchFamily="2" charset="2"/>
              </a:rPr>
              <a:t>Itália  Aquedutos 312  AC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dirty="0"/>
          </a:p>
        </p:txBody>
      </p:sp>
      <p:pic>
        <p:nvPicPr>
          <p:cNvPr id="25609" name="Picture 14" descr="http://t2.gstatic.com/images?q=tbn:ANd9GcRZTG3vBPykEZYgpSoLvAkU8Ja66tIYnyhH9fRJx_cOUJpy0Dk2Z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" y="1773238"/>
            <a:ext cx="4354513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 smtClean="0"/>
              <a:t>Brasil 1589</a:t>
            </a:r>
            <a:endParaRPr lang="pt-BR" sz="4400" dirty="0"/>
          </a:p>
        </p:txBody>
      </p:sp>
      <p:sp>
        <p:nvSpPr>
          <p:cNvPr id="2662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pt-BR" sz="2400" smtClean="0"/>
              <a:t>Jesuítas  </a:t>
            </a:r>
            <a:r>
              <a:rPr lang="pt-BR" sz="2400" smtClean="0">
                <a:sym typeface="Wingdings" pitchFamily="2" charset="2"/>
              </a:rPr>
              <a:t> </a:t>
            </a:r>
            <a:r>
              <a:rPr lang="pt-BR" sz="2400" smtClean="0"/>
              <a:t>Fazenda Santa Cruz Rio de Janeiro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Primeira lavoura arroz irrigado (RS) em 1904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Área irrigada no Brasil foi praticamente inexpressiva até meados dos anos 60. 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Década de 70 e 80 </a:t>
            </a:r>
            <a:r>
              <a:rPr lang="pt-BR" sz="2400" smtClean="0">
                <a:sym typeface="Wingdings" pitchFamily="2" charset="2"/>
              </a:rPr>
              <a:t> </a:t>
            </a:r>
            <a:r>
              <a:rPr lang="pt-BR" sz="2400" smtClean="0"/>
              <a:t>investimento em projetos públicos de irrigação com a construção de barragens e implantação de perímetros públicos de irrigação.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Irrigação no Brasil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620000" cy="333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Região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1996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2004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Crescimento (%)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Mil  hectares irrigados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Norte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27,10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Nordeste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495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732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71,04</a:t>
                      </a:r>
                      <a:endParaRPr lang="pt-B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Centro-Oeste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67,36</a:t>
                      </a:r>
                      <a:endParaRPr lang="pt-B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Sudeste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891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988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20,27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Sul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1196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1301</a:t>
                      </a:r>
                      <a:endParaRPr lang="pt-B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13,40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Brasil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2871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3438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29,52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702" name="CaixaDeTexto 2"/>
          <p:cNvSpPr txBox="1">
            <a:spLocks noChangeArrowheads="1"/>
          </p:cNvSpPr>
          <p:nvPr/>
        </p:nvSpPr>
        <p:spPr bwMode="auto">
          <a:xfrm>
            <a:off x="468313" y="5003800"/>
            <a:ext cx="32369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Fonte: Christofidis (2006) e Censo Agropecuário.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Uso da Irrigação no Brasil 2004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250825" y="1484313"/>
          <a:ext cx="7800975" cy="4391025"/>
        </p:xfrm>
        <a:graphic>
          <a:graphicData uri="http://schemas.openxmlformats.org/drawingml/2006/table">
            <a:tbl>
              <a:tblPr/>
              <a:tblGrid>
                <a:gridCol w="1368425"/>
                <a:gridCol w="1439863"/>
                <a:gridCol w="1512887"/>
                <a:gridCol w="2087563"/>
                <a:gridCol w="1392237"/>
              </a:tblGrid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Região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localizada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Pivô-central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Aspersão Convencional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Superfície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4,5%  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2,0%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9,2%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84,3%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Nordeste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24,7%  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15,0%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32,5%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28,3%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Centro-Oeste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8,1%     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60,9%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11,0%   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20,0%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Sudeste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11,8%  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37,1%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29,5%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22,0%  ↓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1,4%     ↑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2,9%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7,0%   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88,7%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Brasil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9,8%    ↑↑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20,6%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628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857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50,3%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</a:tbl>
          </a:graphicData>
        </a:graphic>
      </p:graphicFrame>
      <p:sp>
        <p:nvSpPr>
          <p:cNvPr id="28730" name="CaixaDeTexto 4"/>
          <p:cNvSpPr txBox="1">
            <a:spLocks noChangeArrowheads="1"/>
          </p:cNvSpPr>
          <p:nvPr/>
        </p:nvSpPr>
        <p:spPr bwMode="auto">
          <a:xfrm>
            <a:off x="323850" y="5949950"/>
            <a:ext cx="32178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Fonte: Christofidis (2006) e Censo Agropecuário.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pt-BR" smtClean="0"/>
              <a:t>1.1 MÉTODOS DE IRRIGAÇÃO</a:t>
            </a:r>
          </a:p>
        </p:txBody>
      </p:sp>
      <p:sp>
        <p:nvSpPr>
          <p:cNvPr id="29698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4 MÉTODOS: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IRRIGAÇÃO POR SUPERFÍCIE</a:t>
            </a:r>
          </a:p>
          <a:p>
            <a:pPr eaLnBrk="1" hangingPunct="1"/>
            <a:r>
              <a:rPr lang="pt-BR" smtClean="0"/>
              <a:t>IRRIGAÇÃO POR ASPERSÃO</a:t>
            </a:r>
          </a:p>
          <a:p>
            <a:pPr eaLnBrk="1" hangingPunct="1"/>
            <a:r>
              <a:rPr lang="pt-BR" smtClean="0"/>
              <a:t>IRRIGAÇÃO LOCALIZADA</a:t>
            </a:r>
          </a:p>
          <a:p>
            <a:pPr eaLnBrk="1" hangingPunct="1"/>
            <a:r>
              <a:rPr lang="pt-BR" smtClean="0"/>
              <a:t>IRRIGAÇÃO POR SUBSUPERFÍCIE OU SUBIRRIGAÇÃO</a:t>
            </a:r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MÉTODO DE IRRIGAÇÃO POR SUPERFÍCIE</a:t>
            </a:r>
            <a:endParaRPr lang="pt-BR" dirty="0"/>
          </a:p>
        </p:txBody>
      </p:sp>
      <p:sp>
        <p:nvSpPr>
          <p:cNvPr id="3072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400" smtClean="0"/>
              <a:t>Utiliza a superfície do solo. </a:t>
            </a:r>
          </a:p>
          <a:p>
            <a:pPr eaLnBrk="1" hangingPunct="1"/>
            <a:r>
              <a:rPr lang="pt-BR" sz="2400" smtClean="0"/>
              <a:t>Distribuem a água na superfície por gravidade. </a:t>
            </a:r>
          </a:p>
          <a:p>
            <a:pPr eaLnBrk="1" hangingPunct="1"/>
            <a:r>
              <a:rPr lang="pt-BR" sz="2400" smtClean="0"/>
              <a:t>Nivelamento da superfície do solo.</a:t>
            </a:r>
          </a:p>
          <a:p>
            <a:pPr eaLnBrk="1" hangingPunct="1"/>
            <a:r>
              <a:rPr lang="pt-BR" sz="2400" smtClean="0"/>
              <a:t>Simplicidade operacional.</a:t>
            </a:r>
          </a:p>
          <a:p>
            <a:pPr eaLnBrk="1" hangingPunct="1"/>
            <a:r>
              <a:rPr lang="pt-BR" sz="2400" smtClean="0"/>
              <a:t>Baixo custo.</a:t>
            </a:r>
          </a:p>
          <a:p>
            <a:pPr eaLnBrk="1" hangingPunct="1"/>
            <a:r>
              <a:rPr lang="pt-BR" sz="2400" smtClean="0"/>
              <a:t>Independe da altura das plantas.</a:t>
            </a:r>
          </a:p>
          <a:p>
            <a:pPr eaLnBrk="1" hangingPunct="1"/>
            <a:r>
              <a:rPr lang="pt-BR" sz="2400" smtClean="0"/>
              <a:t>Exige de maior mão-de-obra.</a:t>
            </a:r>
          </a:p>
          <a:p>
            <a:pPr eaLnBrk="1" hangingPunct="1"/>
            <a:r>
              <a:rPr lang="pt-BR" sz="2400" smtClean="0"/>
              <a:t>Necessita de muitos parâmetros de campo para projetos. </a:t>
            </a:r>
          </a:p>
          <a:p>
            <a:pPr eaLnBrk="1" hangingPunct="1"/>
            <a:r>
              <a:rPr lang="pt-BR" sz="2400" smtClean="0"/>
              <a:t>Não permite a fertirrigação.</a:t>
            </a:r>
          </a:p>
          <a:p>
            <a:pPr eaLnBrk="1" hangingPunct="1"/>
            <a:r>
              <a:rPr lang="pt-BR" sz="2400" smtClean="0"/>
              <a:t>Apresenta baixa eficiência de aplicação (em média 50%).</a:t>
            </a:r>
          </a:p>
          <a:p>
            <a:pPr eaLnBrk="1" hangingPunct="1"/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Sistemas de Irrigação: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/>
              <a:t>Irrigação por sulcos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/>
              <a:t>Irrigação por inundação  </a:t>
            </a:r>
            <a:r>
              <a:rPr lang="pt-BR" sz="2800" dirty="0" smtClean="0">
                <a:sym typeface="Wingdings" pitchFamily="2" charset="2"/>
              </a:rPr>
              <a:t> faixas</a:t>
            </a:r>
          </a:p>
          <a:p>
            <a:pPr marL="3857625" lvl="8" indent="-1755775">
              <a:buFont typeface="Arial" pitchFamily="34" charset="0"/>
              <a:buNone/>
              <a:defRPr/>
            </a:pPr>
            <a:r>
              <a:rPr lang="pt-BR" sz="2800" dirty="0" smtClean="0">
                <a:sym typeface="Wingdings" pitchFamily="2" charset="2"/>
              </a:rPr>
              <a:t>	</a:t>
            </a:r>
            <a:r>
              <a:rPr lang="pt-BR" sz="2800" dirty="0">
                <a:sym typeface="Wingdings" pitchFamily="2" charset="2"/>
              </a:rPr>
              <a:t>  </a:t>
            </a:r>
            <a:r>
              <a:rPr lang="pt-BR" sz="2800" dirty="0" smtClean="0">
                <a:sym typeface="Wingdings" pitchFamily="2" charset="2"/>
              </a:rPr>
              <a:t>tabuleiros  </a:t>
            </a:r>
          </a:p>
          <a:p>
            <a:pPr lvl="8">
              <a:defRPr/>
            </a:pPr>
            <a:endParaRPr lang="pt-BR" sz="2800" dirty="0">
              <a:sym typeface="Wingdings" pitchFamily="2" charset="2"/>
            </a:endParaRPr>
          </a:p>
          <a:p>
            <a:pPr lvl="8">
              <a:defRPr/>
            </a:pPr>
            <a:endParaRPr lang="pt-B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620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Tópicos Abordados:</a:t>
            </a:r>
            <a:endParaRPr lang="pt-BR" dirty="0"/>
          </a:p>
        </p:txBody>
      </p:sp>
      <p:sp>
        <p:nvSpPr>
          <p:cNvPr id="15362" name="Espaço Reservado para Conteúdo 2"/>
          <p:cNvSpPr>
            <a:spLocks noGrp="1"/>
          </p:cNvSpPr>
          <p:nvPr>
            <p:ph idx="1"/>
          </p:nvPr>
        </p:nvSpPr>
        <p:spPr>
          <a:xfrm>
            <a:off x="107950" y="1196975"/>
            <a:ext cx="8351838" cy="5472113"/>
          </a:xfrm>
        </p:spPr>
        <p:txBody>
          <a:bodyPr/>
          <a:lstStyle/>
          <a:p>
            <a:pPr eaLnBrk="1" hangingPunct="1"/>
            <a:r>
              <a:rPr lang="pt-BR" smtClean="0"/>
              <a:t> Introdução. 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Métodos de Irrigação.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Relação água-solo.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Relações água-planta-atmosfera.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Irrigação por superfície.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Irrigação por aspersão. 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Irrigação localizada.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 txBox="1">
            <a:spLocks noChangeArrowheads="1"/>
          </p:cNvSpPr>
          <p:nvPr/>
        </p:nvSpPr>
        <p:spPr bwMode="auto">
          <a:xfrm>
            <a:off x="457200" y="277813"/>
            <a:ext cx="8229600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3600">
                <a:latin typeface="Cambria" pitchFamily="18" charset="0"/>
              </a:rPr>
              <a:t>IRRIGAÇÃO POR SULCOS</a:t>
            </a:r>
          </a:p>
        </p:txBody>
      </p:sp>
      <p:pic>
        <p:nvPicPr>
          <p:cNvPr id="32770" name="Picture 5" descr="2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941513"/>
            <a:ext cx="43561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800px-SiphonTubes"/>
          <p:cNvPicPr>
            <a:picLocks noChangeAspect="1" noChangeArrowheads="1"/>
          </p:cNvPicPr>
          <p:nvPr/>
        </p:nvPicPr>
        <p:blipFill>
          <a:blip r:embed="rId3"/>
          <a:srcRect t="5464" r="11598"/>
          <a:stretch>
            <a:fillRect/>
          </a:stretch>
        </p:blipFill>
        <p:spPr bwMode="auto">
          <a:xfrm>
            <a:off x="4545013" y="1916113"/>
            <a:ext cx="4319587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3794" name="Imagem 3" descr="8-1_COTFURROWIRR_6-14-01.jpg"/>
          <p:cNvPicPr>
            <a:picLocks noChangeAspect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900113" y="1628775"/>
            <a:ext cx="66643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3600" dirty="0" smtClean="0"/>
              <a:t>IRRIGAÇÃO POR SULCOS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FAIXAS</a:t>
            </a:r>
            <a:endParaRPr lang="pt-BR" dirty="0"/>
          </a:p>
        </p:txBody>
      </p:sp>
      <p:pic>
        <p:nvPicPr>
          <p:cNvPr id="34818" name="Picture 6" descr="SURDEV"/>
          <p:cNvPicPr>
            <a:picLocks noChangeAspect="1" noChangeArrowheads="1"/>
          </p:cNvPicPr>
          <p:nvPr/>
        </p:nvPicPr>
        <p:blipFill>
          <a:blip r:embed="rId2">
            <a:lum bright="-6000" contrast="54000"/>
          </a:blip>
          <a:srcRect/>
          <a:stretch>
            <a:fillRect/>
          </a:stretch>
        </p:blipFill>
        <p:spPr bwMode="auto">
          <a:xfrm>
            <a:off x="395288" y="1773238"/>
            <a:ext cx="43926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650" y="620713"/>
            <a:ext cx="32893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Tabuleiros de Arroz</a:t>
            </a:r>
            <a:endParaRPr lang="pt-BR" dirty="0"/>
          </a:p>
        </p:txBody>
      </p:sp>
      <p:sp>
        <p:nvSpPr>
          <p:cNvPr id="3584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35843" name="Picture 2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70063"/>
            <a:ext cx="7126287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MÉTODO DE IRRIGAÇÃO POR ASPERSÃO</a:t>
            </a:r>
            <a:endParaRPr lang="pt-BR" dirty="0"/>
          </a:p>
        </p:txBody>
      </p:sp>
      <p:sp>
        <p:nvSpPr>
          <p:cNvPr id="36866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pt-BR" sz="2400" smtClean="0"/>
              <a:t>A água é aplicada ao solo em forma de chuva por aspersores.</a:t>
            </a:r>
          </a:p>
          <a:p>
            <a:pPr algn="just" eaLnBrk="1" hangingPunct="1"/>
            <a:r>
              <a:rPr lang="pt-BR" sz="2400" smtClean="0"/>
              <a:t>Pode ser usada em combate a geadas, aumentar a umidade relativa, reduzir o aumento da temperatura e descarte de resíduos.</a:t>
            </a:r>
          </a:p>
          <a:p>
            <a:pPr algn="just" eaLnBrk="1" hangingPunct="1"/>
            <a:r>
              <a:rPr lang="pt-BR" sz="2400" smtClean="0"/>
              <a:t>Dispensa o preparo do solo.</a:t>
            </a:r>
          </a:p>
          <a:p>
            <a:pPr algn="just" eaLnBrk="1" hangingPunct="1"/>
            <a:r>
              <a:rPr lang="pt-BR" sz="2400" smtClean="0"/>
              <a:t>Permite bom controle da lâmina de irrigação.</a:t>
            </a:r>
          </a:p>
          <a:p>
            <a:pPr algn="just" eaLnBrk="1" hangingPunct="1"/>
            <a:r>
              <a:rPr lang="pt-BR" sz="2400" smtClean="0"/>
              <a:t>Alto custo de implantação e gastos de funcionamento.</a:t>
            </a:r>
          </a:p>
          <a:p>
            <a:pPr algn="just" eaLnBrk="1" hangingPunct="1"/>
            <a:r>
              <a:rPr lang="pt-BR" sz="2400" smtClean="0"/>
              <a:t>Favorece desenvolvimento de algumas doenças.</a:t>
            </a:r>
          </a:p>
          <a:p>
            <a:pPr algn="just" eaLnBrk="1" hangingPunct="1"/>
            <a:r>
              <a:rPr lang="pt-BR" sz="2400" smtClean="0"/>
              <a:t>Imprópria para água com alto teor de sais.</a:t>
            </a:r>
          </a:p>
          <a:p>
            <a:pPr algn="just" eaLnBrk="1" hangingPunct="1"/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Sistemas de Irrigação: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/>
              <a:t>Irrigação Convencional	</a:t>
            </a:r>
            <a:r>
              <a:rPr lang="pt-BR" sz="2800" dirty="0" smtClean="0">
                <a:sym typeface="Wingdings" pitchFamily="2" charset="2"/>
              </a:rPr>
              <a:t> portátil</a:t>
            </a:r>
          </a:p>
          <a:p>
            <a:pPr marL="3676650" indent="-3562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 smtClean="0">
                <a:sym typeface="Wingdings" pitchFamily="2" charset="2"/>
              </a:rPr>
              <a:t>	 fixo - portátil</a:t>
            </a:r>
          </a:p>
          <a:p>
            <a:pPr marL="3676650" indent="-3562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>
                <a:sym typeface="Wingdings" pitchFamily="2" charset="2"/>
              </a:rPr>
              <a:t>	</a:t>
            </a:r>
            <a:r>
              <a:rPr lang="pt-BR" sz="2800" dirty="0" smtClean="0">
                <a:sym typeface="Wingdings" pitchFamily="2" charset="2"/>
              </a:rPr>
              <a:t> fixo - permanente</a:t>
            </a:r>
          </a:p>
          <a:p>
            <a:pPr marL="3676650" indent="-3562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>
                <a:sym typeface="Wingdings" pitchFamily="2" charset="2"/>
              </a:rPr>
              <a:t>	</a:t>
            </a:r>
            <a:endParaRPr lang="pt-BR" sz="2000" dirty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/>
              <a:t>Mecanizado	</a:t>
            </a:r>
            <a:r>
              <a:rPr lang="pt-BR" sz="2800" dirty="0" smtClean="0">
                <a:sym typeface="Wingdings" pitchFamily="2" charset="2"/>
              </a:rPr>
              <a:t> lateral rolante</a:t>
            </a:r>
          </a:p>
          <a:p>
            <a:pPr marL="2781300" indent="-26670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>
                <a:sym typeface="Wingdings" pitchFamily="2" charset="2"/>
              </a:rPr>
              <a:t>	</a:t>
            </a:r>
            <a:r>
              <a:rPr lang="pt-BR" sz="2800" dirty="0" smtClean="0">
                <a:sym typeface="Wingdings" pitchFamily="2" charset="2"/>
              </a:rPr>
              <a:t> pivô-central</a:t>
            </a:r>
          </a:p>
          <a:p>
            <a:pPr marL="2781300" indent="-26670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>
                <a:sym typeface="Wingdings" pitchFamily="2" charset="2"/>
              </a:rPr>
              <a:t>	</a:t>
            </a:r>
            <a:r>
              <a:rPr lang="pt-BR" sz="2800" dirty="0" smtClean="0">
                <a:sym typeface="Wingdings" pitchFamily="2" charset="2"/>
              </a:rPr>
              <a:t> </a:t>
            </a:r>
            <a:r>
              <a:rPr lang="pt-BR" sz="2800" dirty="0">
                <a:sym typeface="Wingdings" pitchFamily="2" charset="2"/>
              </a:rPr>
              <a:t>sistema lateral</a:t>
            </a:r>
          </a:p>
          <a:p>
            <a:pPr marL="2781300" indent="-26670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>
                <a:sym typeface="Wingdings" pitchFamily="2" charset="2"/>
              </a:rPr>
              <a:t>	</a:t>
            </a:r>
            <a:r>
              <a:rPr lang="pt-BR" sz="2800" dirty="0" smtClean="0">
                <a:sym typeface="Wingdings" pitchFamily="2" charset="2"/>
              </a:rPr>
              <a:t> Montagem direta</a:t>
            </a:r>
          </a:p>
          <a:p>
            <a:pPr marL="2781300" indent="-26670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800" dirty="0">
                <a:sym typeface="Wingdings" pitchFamily="2" charset="2"/>
              </a:rPr>
              <a:t>	</a:t>
            </a:r>
            <a:r>
              <a:rPr lang="pt-BR" sz="2800" dirty="0" smtClean="0">
                <a:sym typeface="Wingdings" pitchFamily="2" charset="2"/>
              </a:rPr>
              <a:t> </a:t>
            </a:r>
            <a:r>
              <a:rPr lang="pt-BR" sz="2800" dirty="0" err="1" smtClean="0">
                <a:sym typeface="Wingdings" pitchFamily="2" charset="2"/>
              </a:rPr>
              <a:t>autopropelido</a:t>
            </a:r>
            <a:endParaRPr lang="pt-BR" sz="2800" dirty="0" smtClean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>
              <a:sym typeface="Wingdings" pitchFamily="2" charset="2"/>
            </a:endParaRPr>
          </a:p>
          <a:p>
            <a:pPr lvl="8">
              <a:defRPr/>
            </a:pPr>
            <a:endParaRPr lang="pt-B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Convencional </a:t>
            </a:r>
            <a:endParaRPr lang="pt-BR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125538"/>
            <a:ext cx="4540250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http://t3.gstatic.com/images?q=tbn:ANd9GcT1iQDj_0CTAe1PEPns_MuCjp0w30UdHGPSxMxi-mW_IgFgQYlt-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12875"/>
            <a:ext cx="1847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http://t3.gstatic.com/images?q=tbn:ANd9GcQg3NZWNHkzXohY3iFADR6omei7-ar8BeliXIwsJi08_5LQEuFUXiGThH8-F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814763"/>
            <a:ext cx="28860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Convencional Fixo permanente</a:t>
            </a:r>
            <a:endParaRPr lang="pt-BR" dirty="0"/>
          </a:p>
        </p:txBody>
      </p:sp>
      <p:pic>
        <p:nvPicPr>
          <p:cNvPr id="39938" name="Picture 5" descr="spray irrigation4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49388"/>
            <a:ext cx="6872287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Mecanizado: Lateral rolante</a:t>
            </a:r>
            <a:endParaRPr lang="pt-BR" dirty="0"/>
          </a:p>
        </p:txBody>
      </p:sp>
      <p:sp>
        <p:nvSpPr>
          <p:cNvPr id="40962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400" smtClean="0"/>
              <a:t>Culturas de porte baixo</a:t>
            </a:r>
          </a:p>
          <a:p>
            <a:pPr eaLnBrk="1" hangingPunct="1"/>
            <a:r>
              <a:rPr lang="pt-BR" sz="2400" smtClean="0"/>
              <a:t>Teve pouco uso no Brasil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492375"/>
            <a:ext cx="5167313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400" smtClean="0"/>
              <a:t>Redução no custo por hectare em função do aumento da área irrigada.</a:t>
            </a:r>
          </a:p>
          <a:p>
            <a:pPr eaLnBrk="1" hangingPunct="1"/>
            <a:r>
              <a:rPr lang="pt-BR" sz="2400" smtClean="0"/>
              <a:t>Caminhamento impulsionado por moto – redutores instalados em cada torre.</a:t>
            </a:r>
          </a:p>
          <a:p>
            <a:pPr eaLnBrk="1" hangingPunct="1"/>
            <a:endParaRPr lang="pt-BR" sz="240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Mecanizado: Pivô Central</a:t>
            </a:r>
            <a:endParaRPr lang="pt-BR" dirty="0"/>
          </a:p>
        </p:txBody>
      </p:sp>
      <p:pic>
        <p:nvPicPr>
          <p:cNvPr id="41987" name="Picture 5" descr="30440864_3529b47343_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3284538"/>
            <a:ext cx="496887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288" y="333375"/>
            <a:ext cx="7772400" cy="10080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chemeClr val="accent3">
                    <a:lumMod val="50000"/>
                  </a:schemeClr>
                </a:solidFill>
              </a:rPr>
              <a:t>1. INTRODUÇÃO</a:t>
            </a:r>
            <a:endParaRPr lang="pt-BR" sz="4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386" name="Subtítulo 2"/>
          <p:cNvSpPr>
            <a:spLocks noGrp="1"/>
          </p:cNvSpPr>
          <p:nvPr>
            <p:ph type="subTitle" idx="1"/>
          </p:nvPr>
        </p:nvSpPr>
        <p:spPr>
          <a:xfrm>
            <a:off x="0" y="1341438"/>
            <a:ext cx="8280400" cy="4895850"/>
          </a:xfrm>
        </p:spPr>
        <p:txBody>
          <a:bodyPr/>
          <a:lstStyle/>
          <a:p>
            <a:pPr marL="2689225" indent="-2689225" algn="just" eaLnBrk="1" hangingPunct="1"/>
            <a:r>
              <a:rPr lang="pt-BR" sz="2400" b="1" smtClean="0">
                <a:solidFill>
                  <a:schemeClr val="tx1"/>
                </a:solidFill>
              </a:rPr>
              <a:t>Definição de irrigação:</a:t>
            </a:r>
            <a:r>
              <a:rPr lang="pt-BR" sz="2400" smtClean="0">
                <a:solidFill>
                  <a:schemeClr val="tx1"/>
                </a:solidFill>
              </a:rPr>
              <a:t> é a aplicação artificial de água às plantas, visando suprir a falta, insuficiência ou má distribuição das chuvas.</a:t>
            </a:r>
          </a:p>
          <a:p>
            <a:pPr marL="2689225" indent="-2689225" eaLnBrk="1" hangingPunct="1"/>
            <a:endParaRPr lang="pt-BR" sz="2400" smtClean="0">
              <a:solidFill>
                <a:schemeClr val="tx1"/>
              </a:solidFill>
            </a:endParaRPr>
          </a:p>
          <a:p>
            <a:pPr marL="2689225" indent="-2689225" algn="just" eaLnBrk="1" hangingPunct="1"/>
            <a:r>
              <a:rPr lang="pt-BR" sz="2400" smtClean="0">
                <a:solidFill>
                  <a:schemeClr val="tx1"/>
                </a:solidFill>
              </a:rPr>
              <a:t>Complementar 	</a:t>
            </a:r>
            <a:r>
              <a:rPr lang="pt-BR" sz="2400" smtClean="0">
                <a:solidFill>
                  <a:schemeClr val="tx1"/>
                </a:solidFill>
                <a:sym typeface="Wingdings" pitchFamily="2" charset="2"/>
              </a:rPr>
              <a:t>Planta pode completar o ciclo sem a irrigação. </a:t>
            </a:r>
          </a:p>
          <a:p>
            <a:pPr marL="2689225" indent="-2689225" algn="just" eaLnBrk="1" hangingPunct="1"/>
            <a:r>
              <a:rPr lang="pt-BR" sz="2400" smtClean="0">
                <a:solidFill>
                  <a:schemeClr val="tx1"/>
                </a:solidFill>
                <a:sym typeface="Wingdings" pitchFamily="2" charset="2"/>
              </a:rPr>
              <a:t>	  Má distribuição de chuvas.</a:t>
            </a:r>
          </a:p>
          <a:p>
            <a:pPr marL="2689225" indent="-2689225" algn="just" eaLnBrk="1" hangingPunct="1"/>
            <a:r>
              <a:rPr lang="pt-BR" sz="2400" smtClean="0">
                <a:solidFill>
                  <a:schemeClr val="tx1"/>
                </a:solidFill>
                <a:sym typeface="Wingdings" pitchFamily="2" charset="2"/>
              </a:rPr>
              <a:t>	Melhorar a produtividade.</a:t>
            </a:r>
          </a:p>
          <a:p>
            <a:pPr marL="2689225" indent="-2689225" algn="just" eaLnBrk="1" hangingPunct="1"/>
            <a:r>
              <a:rPr lang="pt-BR" sz="2400" smtClean="0">
                <a:solidFill>
                  <a:schemeClr val="tx1"/>
                </a:solidFill>
                <a:sym typeface="Wingdings" pitchFamily="2" charset="2"/>
              </a:rPr>
              <a:t>	Decisão econômica. Região Sudeste.</a:t>
            </a:r>
          </a:p>
          <a:p>
            <a:pPr marL="2689225" indent="-2689225" algn="just" eaLnBrk="1" hangingPunct="1"/>
            <a:endParaRPr lang="pt-BR" sz="2400" smtClean="0">
              <a:solidFill>
                <a:schemeClr val="tx1"/>
              </a:solidFill>
              <a:sym typeface="Wingdings" pitchFamily="2" charset="2"/>
            </a:endParaRPr>
          </a:p>
          <a:p>
            <a:pPr marL="2689225" indent="-2689225" algn="just" eaLnBrk="1" hangingPunct="1"/>
            <a:r>
              <a:rPr lang="pt-BR" sz="2400" smtClean="0">
                <a:solidFill>
                  <a:schemeClr val="tx1"/>
                </a:solidFill>
              </a:rPr>
              <a:t>Essencial ou total 	</a:t>
            </a:r>
            <a:r>
              <a:rPr lang="pt-BR" sz="2400" smtClean="0">
                <a:solidFill>
                  <a:schemeClr val="tx1"/>
                </a:solidFill>
                <a:sym typeface="Wingdings" pitchFamily="2" charset="2"/>
              </a:rPr>
              <a:t>Planta não completa o ciclo sem a irrigação. Nordeste e estufas.</a:t>
            </a:r>
          </a:p>
          <a:p>
            <a:pPr marL="2689225" indent="-2689225" eaLnBrk="1" hangingPunct="1"/>
            <a:endParaRPr lang="pt-BR" sz="2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hidro29"/>
          <p:cNvPicPr>
            <a:picLocks noChangeAspect="1" noChangeArrowheads="1"/>
          </p:cNvPicPr>
          <p:nvPr/>
        </p:nvPicPr>
        <p:blipFill>
          <a:blip r:embed="rId2"/>
          <a:srcRect r="6696" b="15303"/>
          <a:stretch>
            <a:fillRect/>
          </a:stretch>
        </p:blipFill>
        <p:spPr bwMode="auto">
          <a:xfrm>
            <a:off x="415925" y="1144588"/>
            <a:ext cx="338455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Imagem 7" descr="DSC004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420938"/>
            <a:ext cx="5484813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Espaço Reservado para Conteúdo 2"/>
          <p:cNvSpPr>
            <a:spLocks noGrp="1"/>
          </p:cNvSpPr>
          <p:nvPr>
            <p:ph idx="1"/>
          </p:nvPr>
        </p:nvSpPr>
        <p:spPr>
          <a:xfrm>
            <a:off x="3924300" y="620713"/>
            <a:ext cx="4160838" cy="4800600"/>
          </a:xfrm>
        </p:spPr>
        <p:txBody>
          <a:bodyPr/>
          <a:lstStyle/>
          <a:p>
            <a:pPr eaLnBrk="1" hangingPunct="1"/>
            <a:r>
              <a:rPr lang="pt-BR" sz="2400" smtClean="0"/>
              <a:t>Sistema mais utilizado na região cerrado brasileiro.</a:t>
            </a:r>
          </a:p>
          <a:p>
            <a:pPr eaLnBrk="1" hangingPunct="1"/>
            <a:r>
              <a:rPr lang="pt-BR" sz="2400" smtClean="0"/>
              <a:t>Requer pouca mão-de-obra.</a:t>
            </a:r>
          </a:p>
          <a:p>
            <a:pPr eaLnBrk="1" hangingPunct="1"/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C:\Trabalho\Engenharia Rural\ENR 5712\Imagens\Irrigação\Pivô\proj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22375"/>
            <a:ext cx="3686175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7" descr="hidro30"/>
          <p:cNvPicPr>
            <a:picLocks noChangeAspect="1" noChangeArrowheads="1"/>
          </p:cNvPicPr>
          <p:nvPr/>
        </p:nvPicPr>
        <p:blipFill>
          <a:blip r:embed="rId3"/>
          <a:srcRect l="15244" t="5470"/>
          <a:stretch>
            <a:fillRect/>
          </a:stretch>
        </p:blipFill>
        <p:spPr bwMode="auto">
          <a:xfrm>
            <a:off x="4214813" y="15001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45058" name="Picture 2" descr="CirclesLE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75"/>
            <a:ext cx="9144000" cy="70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 descr="C:\Documents and Settings\Antonio Augusto\Meus documentos\Trabalho\Disciplinas\ENR5712\fotos\Imagens\Irrigação\Pivô\pasto1.gif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b="10220"/>
          <a:stretch>
            <a:fillRect/>
          </a:stretch>
        </p:blipFill>
        <p:spPr bwMode="auto">
          <a:xfrm>
            <a:off x="971550" y="765175"/>
            <a:ext cx="74342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 descr="C:\Documents and Settings\Antonio Augusto\Meus documentos\Trabalho\Disciplinas\ENR5712\fotos\Aspersão\Pivô-Central\vista aér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692150"/>
            <a:ext cx="5749925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Mecanizado: Sistema Linear</a:t>
            </a:r>
            <a:endParaRPr lang="pt-BR" dirty="0"/>
          </a:p>
        </p:txBody>
      </p:sp>
      <p:pic>
        <p:nvPicPr>
          <p:cNvPr id="48130" name="Picture 2" descr="http://t2.gstatic.com/images?q=tbn:ANd9GcReHpdMoJ4J_20wiVH2XdZQO_esvcZC0wniDTI3rpp6I37wk1I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716338"/>
            <a:ext cx="77771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ym typeface="Wingdings" pitchFamily="2" charset="2"/>
              </a:rPr>
              <a:t>Semelhante ao pivô central.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ym typeface="Wingdings" pitchFamily="2" charset="2"/>
              </a:rPr>
              <a:t>Indicado para áreas retangulares.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 smtClean="0">
                <a:sym typeface="Wingdings" pitchFamily="2" charset="2"/>
              </a:rPr>
              <a:t>Utilizado para irrigação complementar.</a:t>
            </a:r>
            <a:endParaRPr lang="pt-BR" sz="2800" dirty="0">
              <a:sym typeface="Wingdings" pitchFamily="2" charset="2"/>
            </a:endParaRPr>
          </a:p>
          <a:p>
            <a:pPr lvl="8">
              <a:defRPr/>
            </a:pPr>
            <a:endParaRPr lang="pt-BR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Mecanizado: Montagem Direta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5918" y="1412776"/>
            <a:ext cx="76200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dirty="0"/>
          </a:p>
          <a:p>
            <a:pPr marL="4038600" lvl="8" indent="-1935163">
              <a:defRPr/>
            </a:pPr>
            <a:r>
              <a:rPr lang="pt-BR" sz="2400" dirty="0" smtClean="0"/>
              <a:t>Aplicação de vinhaça</a:t>
            </a:r>
          </a:p>
          <a:p>
            <a:pPr marL="4038600" lvl="8" indent="-1935163">
              <a:defRPr/>
            </a:pPr>
            <a:endParaRPr lang="pt-BR" sz="2400" dirty="0"/>
          </a:p>
          <a:p>
            <a:pPr marL="4038600" lvl="8" indent="-1935163" algn="just">
              <a:defRPr/>
            </a:pPr>
            <a:r>
              <a:rPr lang="pt-BR" sz="2400" dirty="0" smtClean="0"/>
              <a:t>Composto por: </a:t>
            </a:r>
          </a:p>
          <a:p>
            <a:pPr marL="4305300" lvl="8" indent="-2201863" algn="just">
              <a:defRPr/>
            </a:pPr>
            <a:r>
              <a:rPr lang="pt-BR" sz="2400" dirty="0" smtClean="0"/>
              <a:t>- canhão hidráulico </a:t>
            </a:r>
          </a:p>
          <a:p>
            <a:pPr marL="4305300" lvl="8" indent="-2201863" algn="just">
              <a:defRPr/>
            </a:pPr>
            <a:r>
              <a:rPr lang="pt-BR" sz="2400" dirty="0" smtClean="0"/>
              <a:t>- bomba centrífuga</a:t>
            </a:r>
          </a:p>
          <a:p>
            <a:pPr marL="4305300" lvl="8" indent="-2201863" algn="just">
              <a:defRPr/>
            </a:pPr>
            <a:r>
              <a:rPr lang="pt-BR" sz="2400" dirty="0" smtClean="0"/>
              <a:t>- sucção </a:t>
            </a:r>
            <a:r>
              <a:rPr lang="pt-BR" sz="2400" dirty="0"/>
              <a:t>especial </a:t>
            </a:r>
            <a:endParaRPr lang="pt-BR" sz="2400" dirty="0" smtClean="0"/>
          </a:p>
          <a:p>
            <a:pPr marL="4305300" lvl="8" indent="-2201863" algn="just">
              <a:defRPr/>
            </a:pPr>
            <a:r>
              <a:rPr lang="pt-BR" sz="2400" dirty="0" smtClean="0"/>
              <a:t>- montados </a:t>
            </a:r>
            <a:r>
              <a:rPr lang="pt-BR" sz="2400" dirty="0"/>
              <a:t>sobre chassi de 4 rodas geralmente tracionado por um </a:t>
            </a:r>
            <a:r>
              <a:rPr lang="pt-BR" sz="2400" dirty="0" smtClean="0"/>
              <a:t>trator</a:t>
            </a:r>
            <a:endParaRPr lang="pt-BR" sz="2400" dirty="0"/>
          </a:p>
          <a:p>
            <a:pPr marL="4038600" lvl="8" indent="-1935163">
              <a:defRPr/>
            </a:pPr>
            <a:endParaRPr lang="pt-BR" sz="2400" dirty="0" smtClean="0"/>
          </a:p>
          <a:p>
            <a:pPr marL="4038600" lvl="8" indent="-1935163">
              <a:defRPr/>
            </a:pPr>
            <a:endParaRPr lang="pt-BR" sz="2400" dirty="0"/>
          </a:p>
          <a:p>
            <a:pPr marL="4038600" lvl="8" indent="-1935163">
              <a:defRPr/>
            </a:pPr>
            <a:endParaRPr lang="pt-BR" sz="2400" dirty="0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957638"/>
            <a:ext cx="38449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http://t2.gstatic.com/images?q=tbn:ANd9GcQCS-6DNa9TFmpHeZAN-xFBz6h_fDy4bXd9c0O_F7uB57wAYV0V1uP2JBV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484313"/>
            <a:ext cx="403701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0178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50179" name="Picture 3" descr="C:\HD Patricia\HD velho\backup març0 2010\Image6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8913"/>
            <a:ext cx="9036050" cy="62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Mecanizado: Autopropelido</a:t>
            </a:r>
            <a:endParaRPr lang="pt-BR" dirty="0"/>
          </a:p>
        </p:txBody>
      </p:sp>
      <p:pic>
        <p:nvPicPr>
          <p:cNvPr id="51202" name="Picture 3" descr="C:\HD Patricia\HD velho\backup març0 2010\carretel irrigad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2852738"/>
            <a:ext cx="50355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Movimentado pela energia hidráulica</a:t>
            </a:r>
          </a:p>
          <a:p>
            <a:pPr eaLnBrk="1" hangingPunct="1"/>
            <a:r>
              <a:rPr lang="pt-BR" smtClean="0"/>
              <a:t>Composto por : canhão; mangueira de alta pressão (até 500m), cabo de aço ou carretel enrolador.</a:t>
            </a:r>
          </a:p>
        </p:txBody>
      </p:sp>
      <p:pic>
        <p:nvPicPr>
          <p:cNvPr id="51204" name="Picture 10" descr="http://t0.gstatic.com/images?q=tbn:ANd9GcQixWEvynv8kCnl9LGVlxYrtBO3oUY0fw4kSR_K4Q6uN7REGcUqP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2924175"/>
            <a:ext cx="19653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Cabo de aço</a:t>
            </a:r>
            <a:endParaRPr lang="pt-BR" dirty="0"/>
          </a:p>
        </p:txBody>
      </p:sp>
      <p:pic>
        <p:nvPicPr>
          <p:cNvPr id="52226" name="Picture 6" descr="http://www.cientec.net/cientec/InformacoesTecnicas_Irriga/Imagens/Autopropelido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3429000"/>
            <a:ext cx="364966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1196_irrigacao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484313"/>
            <a:ext cx="39957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 smtClean="0"/>
              <a:t>Vantagens da irrigação</a:t>
            </a:r>
            <a:endParaRPr lang="pt-BR" sz="4400" dirty="0"/>
          </a:p>
        </p:txBody>
      </p:sp>
      <p:sp>
        <p:nvSpPr>
          <p:cNvPr id="17410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400" smtClean="0"/>
              <a:t>Incorporação de áreas improdutivas a produção agrícola. </a:t>
            </a:r>
          </a:p>
          <a:p>
            <a:pPr eaLnBrk="1" hangingPunct="1"/>
            <a:r>
              <a:rPr lang="pt-BR" sz="2400" smtClean="0"/>
              <a:t>Garantia de produção </a:t>
            </a:r>
            <a:r>
              <a:rPr lang="pt-BR" sz="2400" smtClean="0">
                <a:sym typeface="Wingdings" pitchFamily="2" charset="2"/>
              </a:rPr>
              <a:t></a:t>
            </a:r>
            <a:r>
              <a:rPr lang="pt-BR" sz="2400" smtClean="0"/>
              <a:t> deficiências hídricas.</a:t>
            </a:r>
          </a:p>
          <a:p>
            <a:pPr eaLnBrk="1" hangingPunct="1"/>
            <a:r>
              <a:rPr lang="pt-BR" sz="2400" smtClean="0"/>
              <a:t>Colheita na entressafra.</a:t>
            </a:r>
          </a:p>
          <a:p>
            <a:pPr eaLnBrk="1" hangingPunct="1"/>
            <a:r>
              <a:rPr lang="pt-BR" sz="2400" smtClean="0"/>
              <a:t>Permite mais de uma safra por ano.</a:t>
            </a:r>
          </a:p>
          <a:p>
            <a:pPr eaLnBrk="1" hangingPunct="1"/>
            <a:r>
              <a:rPr lang="pt-BR" sz="2400" smtClean="0"/>
              <a:t>Permite a fertirrigação.</a:t>
            </a:r>
          </a:p>
          <a:p>
            <a:pPr eaLnBrk="1" hangingPunct="1"/>
            <a:r>
              <a:rPr lang="pt-BR" sz="2400" smtClean="0"/>
              <a:t>Geração de empregos.</a:t>
            </a:r>
          </a:p>
          <a:p>
            <a:pPr eaLnBrk="1" hangingPunct="1"/>
            <a:r>
              <a:rPr lang="pt-BR" sz="2400" smtClean="0"/>
              <a:t>Melhor qualidade da produção.</a:t>
            </a:r>
          </a:p>
          <a:p>
            <a:pPr eaLnBrk="1" hangingPunct="1"/>
            <a:r>
              <a:rPr lang="pt-BR" sz="2400" smtClean="0"/>
              <a:t>Aumento da produtividade (tabela).</a:t>
            </a:r>
          </a:p>
          <a:p>
            <a:pPr eaLnBrk="1" hangingPunct="1"/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http://www.cientec.net/cientec/InformacoesTecnicas_Irriga/Imagens/Autopropelido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53800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ttp://www.cientec.net/cientec/InformacoesTecnicas_Irriga/Imagens/Autopropelido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900" y="3644900"/>
            <a:ext cx="43957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C:\HD Patricia\HD velho\backup març0 2010\Imag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11275"/>
            <a:ext cx="67691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Carretel enrolador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MÉTODO DE IRRIGAÇÃO LOCALIZADA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1763713"/>
            <a:ext cx="7620000" cy="4483100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A água é aplicada em pequenas vazões sob a copa das plantas, na região do sistema radicular.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Reduz a </a:t>
            </a:r>
            <a:r>
              <a:rPr lang="pt-BR" sz="2400" dirty="0"/>
              <a:t>superfície </a:t>
            </a:r>
            <a:r>
              <a:rPr lang="pt-BR" sz="2400" dirty="0" smtClean="0"/>
              <a:t>do solo molhada. 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/>
              <a:t>Não folha as </a:t>
            </a:r>
            <a:r>
              <a:rPr lang="pt-BR" sz="2400" dirty="0" smtClean="0"/>
              <a:t>folhas. </a:t>
            </a:r>
            <a:endParaRPr lang="pt-BR" sz="2400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Reduz plantas </a:t>
            </a:r>
            <a:r>
              <a:rPr lang="pt-BR" sz="2400" dirty="0"/>
              <a:t>invasoras.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Alta </a:t>
            </a:r>
            <a:r>
              <a:rPr lang="pt-BR" sz="2400" dirty="0"/>
              <a:t>eficiência de aplicação.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Fertirrigação.</a:t>
            </a:r>
            <a:endParaRPr lang="pt-BR" sz="2400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Baixas </a:t>
            </a:r>
            <a:r>
              <a:rPr lang="pt-BR" sz="2400" dirty="0"/>
              <a:t>pressões</a:t>
            </a:r>
            <a:r>
              <a:rPr lang="pt-BR" sz="2400" dirty="0" smtClean="0"/>
              <a:t>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/>
              <a:t>Alto custo implantação</a:t>
            </a:r>
            <a:r>
              <a:rPr lang="pt-BR" sz="2400" dirty="0" smtClean="0"/>
              <a:t>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/>
              <a:t>Sensível a </a:t>
            </a:r>
            <a:r>
              <a:rPr lang="pt-BR" sz="2400" dirty="0" smtClean="0"/>
              <a:t>entupimentos.</a:t>
            </a:r>
            <a:endParaRPr lang="pt-BR" sz="2400" dirty="0">
              <a:sym typeface="Wingdings" pitchFamily="2" charset="2"/>
            </a:endParaRPr>
          </a:p>
          <a:p>
            <a:pPr marL="11430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400" dirty="0" smtClean="0"/>
          </a:p>
        </p:txBody>
      </p:sp>
      <p:pic>
        <p:nvPicPr>
          <p:cNvPr id="55299" name="Picture 2" descr="http://t3.gstatic.com/images?q=tbn:ANd9GcR6lCeZ1eDHE-63hQpqN1hPwqp6CKUN5y6xZERnLmZiYLgXECwzKg00Wqp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644900"/>
            <a:ext cx="38544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ço Reservado para Conteúdo 2"/>
          <p:cNvSpPr txBox="1">
            <a:spLocks/>
          </p:cNvSpPr>
          <p:nvPr/>
        </p:nvSpPr>
        <p:spPr bwMode="auto">
          <a:xfrm>
            <a:off x="468313" y="765175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pt-BR" sz="2400">
              <a:latin typeface="Calibri" pitchFamily="34" charset="0"/>
            </a:endParaRP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pt-BR" sz="2400">
              <a:latin typeface="Calibri" pitchFamily="34" charset="0"/>
            </a:endParaRP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r>
              <a:rPr lang="pt-BR" sz="2400" b="1">
                <a:latin typeface="Calibri" pitchFamily="34" charset="0"/>
              </a:rPr>
              <a:t>SISTEMAS DE IRRIGAÇÃO</a:t>
            </a:r>
            <a:r>
              <a:rPr lang="pt-BR" sz="2400">
                <a:latin typeface="Calibri" pitchFamily="34" charset="0"/>
              </a:rPr>
              <a:t>	</a:t>
            </a: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pt-BR" sz="2400">
              <a:latin typeface="Calibri" pitchFamily="34" charset="0"/>
              <a:sym typeface="Wingdings" pitchFamily="2" charset="2"/>
            </a:endParaRP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pt-BR" sz="2400">
              <a:latin typeface="Calibri" pitchFamily="34" charset="0"/>
              <a:sym typeface="Wingdings" pitchFamily="2" charset="2"/>
            </a:endParaRP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à"/>
            </a:pPr>
            <a:r>
              <a:rPr lang="pt-BR" sz="2400">
                <a:latin typeface="Calibri" pitchFamily="34" charset="0"/>
                <a:sym typeface="Wingdings" pitchFamily="2" charset="2"/>
              </a:rPr>
              <a:t>gotejamento 	Superficial</a:t>
            </a: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pt-BR" sz="2400">
                <a:latin typeface="Calibri" pitchFamily="34" charset="0"/>
                <a:sym typeface="Wingdings" pitchFamily="2" charset="2"/>
              </a:rPr>
              <a:t>				Subsuperficial (enterrado)</a:t>
            </a: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endParaRPr lang="pt-BR" sz="2400">
              <a:latin typeface="Calibri" pitchFamily="34" charset="0"/>
              <a:sym typeface="Wingdings" pitchFamily="2" charset="2"/>
            </a:endParaRPr>
          </a:p>
          <a:p>
            <a:pPr marL="342900" indent="-228600" algn="just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pt-BR" sz="2400">
                <a:latin typeface="Calibri" pitchFamily="34" charset="0"/>
                <a:sym typeface="Wingdings" pitchFamily="2" charset="2"/>
              </a:rPr>
              <a:t> microaspersão</a:t>
            </a:r>
            <a:endParaRPr lang="pt-BR" sz="2400">
              <a:latin typeface="Calibri" pitchFamily="34" charset="0"/>
            </a:endParaRPr>
          </a:p>
        </p:txBody>
      </p:sp>
      <p:sp>
        <p:nvSpPr>
          <p:cNvPr id="6" name="Chave esquerda 5"/>
          <p:cNvSpPr/>
          <p:nvPr/>
        </p:nvSpPr>
        <p:spPr>
          <a:xfrm>
            <a:off x="2916238" y="2852738"/>
            <a:ext cx="215900" cy="100806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Gotejamento superficial</a:t>
            </a:r>
            <a:endParaRPr lang="pt-BR" dirty="0"/>
          </a:p>
        </p:txBody>
      </p:sp>
      <p:sp>
        <p:nvSpPr>
          <p:cNvPr id="5734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3035300" cy="4800600"/>
          </a:xfrm>
        </p:spPr>
        <p:txBody>
          <a:bodyPr/>
          <a:lstStyle/>
          <a:p>
            <a:pPr eaLnBrk="1" hangingPunct="1"/>
            <a:r>
              <a:rPr lang="pt-BR" smtClean="0"/>
              <a:t>Bastante utilizado em árvores frutíferas,  morango, tomate, café, plasticultura, paisagismo, ...</a:t>
            </a:r>
          </a:p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Indicado culturas espaçadas ou de alto valor.</a:t>
            </a:r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  <a:p>
            <a:pPr eaLnBrk="1" hangingPunct="1"/>
            <a:endParaRPr lang="pt-BR" smtClean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1484313"/>
            <a:ext cx="3657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404813"/>
            <a:ext cx="5208587" cy="5526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irrigação por gotejam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44675"/>
            <a:ext cx="59055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404813"/>
            <a:ext cx="7859712" cy="1008062"/>
          </a:xfrm>
        </p:spPr>
        <p:txBody>
          <a:bodyPr/>
          <a:lstStyle/>
          <a:p>
            <a:pPr algn="just" eaLnBrk="1" hangingPunct="1"/>
            <a:r>
              <a:rPr lang="pt-BR" sz="2400" smtClean="0"/>
              <a:t>Gotejamento em morango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endParaRPr lang="pt-BR" sz="2400" smtClean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76250"/>
            <a:ext cx="3871913" cy="5868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620713"/>
            <a:ext cx="4405313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Espaço Reservado para Conteúdo 2"/>
          <p:cNvSpPr>
            <a:spLocks noGrp="1"/>
          </p:cNvSpPr>
          <p:nvPr>
            <p:ph idx="1"/>
          </p:nvPr>
        </p:nvSpPr>
        <p:spPr>
          <a:xfrm>
            <a:off x="468313" y="2060575"/>
            <a:ext cx="2879725" cy="1873250"/>
          </a:xfrm>
        </p:spPr>
        <p:txBody>
          <a:bodyPr/>
          <a:lstStyle/>
          <a:p>
            <a:pPr algn="just" eaLnBrk="1" hangingPunct="1"/>
            <a:r>
              <a:rPr lang="pt-BR" sz="2400" smtClean="0"/>
              <a:t>Gotejamento em linha dupla em banana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Gotejamento em café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84313"/>
            <a:ext cx="6089650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Gotejamento </a:t>
            </a:r>
            <a:r>
              <a:rPr lang="pt-BR" dirty="0" err="1" smtClean="0"/>
              <a:t>subsuperficial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850" y="1341438"/>
            <a:ext cx="4464050" cy="4800600"/>
          </a:xfrm>
        </p:spPr>
        <p:txBody>
          <a:bodyPr rtlCol="0">
            <a:noAutofit/>
          </a:bodyPr>
          <a:lstStyle/>
          <a:p>
            <a:pPr marL="22860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Sistema totalmente enterrado.</a:t>
            </a:r>
          </a:p>
          <a:p>
            <a:pPr marL="22860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marL="22860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Utilizado em cana-de-açúcar, tomate, melão, gramados e  jardins.</a:t>
            </a:r>
          </a:p>
          <a:p>
            <a:pPr marL="22860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/>
          </a:p>
          <a:p>
            <a:pPr marL="22860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Aplicação de água </a:t>
            </a:r>
            <a:r>
              <a:rPr lang="pt-BR" sz="2400" dirty="0" err="1" smtClean="0"/>
              <a:t>residuária</a:t>
            </a:r>
            <a:r>
              <a:rPr lang="pt-BR" sz="2400" dirty="0" smtClean="0"/>
              <a:t>.</a:t>
            </a:r>
          </a:p>
          <a:p>
            <a:pPr marL="0" indent="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t-BR" sz="2400" dirty="0" smtClean="0"/>
          </a:p>
          <a:p>
            <a:pPr marL="228600" algn="just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Reduz perdas por evaporação na superfície do solo.</a:t>
            </a:r>
          </a:p>
        </p:txBody>
      </p:sp>
      <p:pic>
        <p:nvPicPr>
          <p:cNvPr id="61443" name="Picture 2" descr="C:\HD Patricia\HD velho\localizada\metod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762125"/>
            <a:ext cx="4105275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Espaço Reservado para Conteúdo 3"/>
          <p:cNvPicPr preferRelativeResize="0"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7163"/>
            <a:ext cx="9144000" cy="7015163"/>
          </a:xfrm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125538"/>
            <a:ext cx="83820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98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708401" y="1339850"/>
            <a:ext cx="57594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3850" y="620713"/>
            <a:ext cx="3960813" cy="5976937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Reduz a incidência de plantas invasoras.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 smtClean="0"/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Estimula crescimento do sistema radicular.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/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Alto custo de instalação.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 smtClean="0"/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Dificuldade de manutenção.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 smtClean="0"/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Apresentas problemas com intrusão radicular.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 smtClean="0"/>
          </a:p>
          <a:p>
            <a:pPr fontAlgn="auto">
              <a:spcAft>
                <a:spcPts val="0"/>
              </a:spcAft>
              <a:defRPr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54088"/>
            <a:ext cx="83756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3357563"/>
            <a:ext cx="38862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linha de gotejame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74517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dirty="0" smtClean="0">
                <a:solidFill>
                  <a:schemeClr val="tx1"/>
                </a:solidFill>
              </a:rPr>
              <a:t>Gotejamento </a:t>
            </a:r>
            <a:r>
              <a:rPr lang="pt-BR" sz="2400" dirty="0" err="1" smtClean="0">
                <a:solidFill>
                  <a:schemeClr val="tx1"/>
                </a:solidFill>
              </a:rPr>
              <a:t>subsuperficial</a:t>
            </a:r>
            <a:r>
              <a:rPr lang="pt-BR" sz="2400" dirty="0" smtClean="0">
                <a:solidFill>
                  <a:schemeClr val="tx1"/>
                </a:solidFill>
              </a:rPr>
              <a:t> em tomate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Gotejamento em vasos</a:t>
            </a:r>
            <a:endParaRPr lang="pt-BR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844675"/>
            <a:ext cx="32337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1827213"/>
            <a:ext cx="35433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Tubos </a:t>
            </a:r>
            <a:r>
              <a:rPr lang="pt-BR" dirty="0" err="1" smtClean="0"/>
              <a:t>exudante</a:t>
            </a:r>
            <a:r>
              <a:rPr lang="pt-BR" dirty="0" err="1"/>
              <a:t>s</a:t>
            </a:r>
            <a:endParaRPr lang="pt-BR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484313"/>
            <a:ext cx="374491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02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1844675"/>
            <a:ext cx="3711575" cy="3529013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09600" y="427038"/>
            <a:ext cx="76200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dirty="0" err="1" smtClean="0"/>
              <a:t>Microaspersão</a:t>
            </a:r>
            <a:endParaRPr lang="pt-BR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9388" y="1700213"/>
            <a:ext cx="3960812" cy="4800600"/>
          </a:xfrm>
          <a:prstGeom prst="rect">
            <a:avLst/>
          </a:prstGeom>
        </p:spPr>
        <p:txBody>
          <a:bodyPr/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A água cobre uma pequena área próxima ou abaixo da copa da planta.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 smtClean="0"/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Bastante utilizada em paisagismo e campos de </a:t>
            </a:r>
            <a:r>
              <a:rPr lang="pt-BR" sz="2400" dirty="0" err="1" smtClean="0"/>
              <a:t>golf</a:t>
            </a:r>
            <a:r>
              <a:rPr lang="pt-BR" sz="2400" dirty="0" smtClean="0"/>
              <a:t>.</a:t>
            </a:r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endParaRPr lang="pt-BR" sz="2400" dirty="0" smtClean="0"/>
          </a:p>
          <a:p>
            <a:pPr marL="228600" algn="just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t-BR" sz="2400" dirty="0" smtClean="0"/>
              <a:t>Menos problemas com entupimento.</a:t>
            </a:r>
          </a:p>
          <a:p>
            <a:pPr fontAlgn="auto">
              <a:spcAft>
                <a:spcPts val="0"/>
              </a:spcAft>
              <a:defRPr/>
            </a:pP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http://t1.gstatic.com/images?q=tbn:ANd9GcS6Bc7dmw_8s_u47ulsCBIPTQkzI24uOjfWw0k-Yc26wR8jWIv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92150"/>
            <a:ext cx="374491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4" descr="http://t1.gstatic.com/images?q=tbn:ANd9GcQYUcsVYjMj6W6YfjkxuS1YZahAmzmZcrKsdLKjqLzptXeJE9Y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4516438"/>
            <a:ext cx="13382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8" descr="http://t0.gstatic.com/images?q=tbn:ANd9GcTo6xzbCa7quaT9efyQ4_0Y3hNSA8Fu0tZx5lUFXJYZG36VdlH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4918075"/>
            <a:ext cx="1905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10" descr="http://t0.gstatic.com/images?q=tbn:ANd9GcQp2Jq449DIoaicCHMUmC2K7kFgpfHkmmPKogW2BMozVxhur2fK4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4892675"/>
            <a:ext cx="1905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2" descr="http://t0.gstatic.com/images?q=tbn:ANd9GcToglcwSXKj6XKC37D31Lx9Xv3ZsvtHR5ZEognoI7jDh1L6ELy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4675" y="4929188"/>
            <a:ext cx="1905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908050"/>
            <a:ext cx="332105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mtClean="0"/>
          </a:p>
        </p:txBody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69635" name="Picture 4" descr="Nene 0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5" descr="Nene 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608513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6" descr="Nene 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974975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dirty="0" smtClean="0"/>
              <a:t>Limitações da irrigação</a:t>
            </a:r>
            <a:endParaRPr lang="pt-BR" sz="4400" dirty="0"/>
          </a:p>
        </p:txBody>
      </p:sp>
      <p:sp>
        <p:nvSpPr>
          <p:cNvPr id="19458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z="2400" smtClean="0"/>
              <a:t>Alto consumo de água </a:t>
            </a:r>
            <a:r>
              <a:rPr lang="pt-BR" sz="2400" smtClean="0">
                <a:sym typeface="Wingdings" pitchFamily="2" charset="2"/>
              </a:rPr>
              <a:t> manejo da irrigação</a:t>
            </a:r>
            <a:r>
              <a:rPr lang="pt-BR" sz="2400" smtClean="0"/>
              <a:t>. </a:t>
            </a:r>
          </a:p>
          <a:p>
            <a:pPr eaLnBrk="1" hangingPunct="1"/>
            <a:r>
              <a:rPr lang="pt-BR" sz="2400" smtClean="0"/>
              <a:t>Alto custo de implantação.</a:t>
            </a:r>
          </a:p>
          <a:p>
            <a:pPr eaLnBrk="1" hangingPunct="1"/>
            <a:r>
              <a:rPr lang="pt-BR" sz="2400" smtClean="0"/>
              <a:t>Falta de mão-de-obra especializada.</a:t>
            </a:r>
          </a:p>
          <a:p>
            <a:pPr eaLnBrk="1" hangingPunct="1"/>
            <a:r>
              <a:rPr lang="pt-BR" sz="2400" smtClean="0"/>
              <a:t>Salinização de solos inadequadamente manejados.</a:t>
            </a:r>
          </a:p>
          <a:p>
            <a:pPr eaLnBrk="1" hangingPunct="1"/>
            <a:r>
              <a:rPr lang="pt-BR" sz="2400" smtClean="0"/>
              <a:t>Impactos ambientais </a:t>
            </a:r>
            <a:r>
              <a:rPr lang="pt-BR" sz="2400" smtClean="0">
                <a:sym typeface="Wingdings" pitchFamily="2" charset="2"/>
              </a:rPr>
              <a:t> Resíduos, mosquitos, alteração de ecossistemas.</a:t>
            </a:r>
          </a:p>
          <a:p>
            <a:pPr eaLnBrk="1" hangingPunct="1"/>
            <a:r>
              <a:rPr lang="pt-BR" sz="2400" smtClean="0">
                <a:sym typeface="Wingdings" pitchFamily="2" charset="2"/>
              </a:rPr>
              <a:t>Disponibilidade hídrica.</a:t>
            </a:r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smtClean="0"/>
              <a:t>MÉTODO DE IRRIGAÇÃO POR SUBSUPERFÍCIE</a:t>
            </a:r>
            <a:endParaRPr lang="pt-BR" dirty="0"/>
          </a:p>
        </p:txBody>
      </p:sp>
      <p:sp>
        <p:nvSpPr>
          <p:cNvPr id="71682" name="Espaço Reservado para Conteúdo 2"/>
          <p:cNvSpPr>
            <a:spLocks noGrp="1"/>
          </p:cNvSpPr>
          <p:nvPr>
            <p:ph idx="1"/>
          </p:nvPr>
        </p:nvSpPr>
        <p:spPr>
          <a:xfrm>
            <a:off x="250825" y="2276475"/>
            <a:ext cx="7826375" cy="4124325"/>
          </a:xfrm>
        </p:spPr>
        <p:txBody>
          <a:bodyPr/>
          <a:lstStyle/>
          <a:p>
            <a:pPr eaLnBrk="1" hangingPunct="1"/>
            <a:r>
              <a:rPr lang="pt-BR" sz="2400" smtClean="0"/>
              <a:t>Também chamado de subirrigação</a:t>
            </a:r>
          </a:p>
          <a:p>
            <a:pPr eaLnBrk="1" hangingPunct="1"/>
            <a:endParaRPr lang="pt-BR" sz="2400" smtClean="0"/>
          </a:p>
          <a:p>
            <a:pPr eaLnBrk="1" hangingPunct="1"/>
            <a:r>
              <a:rPr lang="pt-BR" sz="2400" smtClean="0"/>
              <a:t>Controle do lençol freático</a:t>
            </a:r>
          </a:p>
          <a:p>
            <a:pPr eaLnBrk="1" hangingPunct="1"/>
            <a:endParaRPr lang="pt-BR" sz="2400" smtClean="0"/>
          </a:p>
          <a:p>
            <a:pPr eaLnBrk="1" hangingPunct="1"/>
            <a:r>
              <a:rPr lang="pt-BR" sz="2400" smtClean="0"/>
              <a:t>Irrigação associada à drenagem</a:t>
            </a:r>
          </a:p>
          <a:p>
            <a:pPr eaLnBrk="1" hangingPunct="1"/>
            <a:endParaRPr lang="pt-BR" sz="2400" smtClean="0"/>
          </a:p>
          <a:p>
            <a:pPr eaLnBrk="1" hangingPunct="1"/>
            <a:r>
              <a:rPr lang="pt-BR" sz="2400" smtClean="0"/>
              <a:t>A ação capilar atrairá a água do solo para a zona radicular.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xfrm>
            <a:off x="250825" y="836613"/>
            <a:ext cx="7921625" cy="39465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pt-BR" smtClean="0"/>
              <a:t>1.2 CRITÉRIOS PARA SELEÇÃO DE SISTEMAS DE IRRIGAÇÃO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 bwMode="auto">
          <a:xfrm>
            <a:off x="468313" y="2565400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pt-BR" smtClean="0"/>
              <a:t>FIM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250"/>
            <a:ext cx="7620000" cy="5924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400" dirty="0" smtClean="0"/>
              <a:t>A água está presente em 71% da superfície do planeta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/>
          </a:p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24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68375"/>
            <a:ext cx="7993062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Conteúdo 2"/>
          <p:cNvSpPr>
            <a:spLocks noGrp="1"/>
          </p:cNvSpPr>
          <p:nvPr>
            <p:ph idx="1"/>
          </p:nvPr>
        </p:nvSpPr>
        <p:spPr>
          <a:xfrm>
            <a:off x="611188" y="404813"/>
            <a:ext cx="7620000" cy="5924550"/>
          </a:xfrm>
        </p:spPr>
        <p:txBody>
          <a:bodyPr/>
          <a:lstStyle/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69% da água doce derivada de fontes, rios, lagos e aquíferos subterrâneos é utilizada para agricultura.</a:t>
            </a:r>
            <a:endParaRPr lang="pt-BR" sz="2400" smtClean="0">
              <a:solidFill>
                <a:schemeClr val="hlink"/>
              </a:solidFill>
            </a:endParaRPr>
          </a:p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260 milhões ha irrigados </a:t>
            </a:r>
            <a:r>
              <a:rPr lang="pt-BR" sz="2400" smtClean="0">
                <a:sym typeface="Wingdings" pitchFamily="2" charset="2"/>
              </a:rPr>
              <a:t> </a:t>
            </a:r>
            <a:r>
              <a:rPr lang="pt-BR" sz="2400" smtClean="0"/>
              <a:t>17% área agrícola </a:t>
            </a:r>
            <a:r>
              <a:rPr lang="pt-BR" sz="2400" b="1" smtClean="0"/>
              <a:t>mundial</a:t>
            </a:r>
            <a:r>
              <a:rPr lang="pt-BR" sz="2400" smtClean="0"/>
              <a:t> </a:t>
            </a:r>
          </a:p>
          <a:p>
            <a:pPr algn="just" eaLnBrk="1" hangingPunct="1"/>
            <a:r>
              <a:rPr lang="pt-BR" sz="2400" smtClean="0"/>
              <a:t>Responsável por 40% da produção agrícola mundial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1° 	Índia 59 milhões ha irrigados 	</a:t>
            </a:r>
            <a:r>
              <a:rPr lang="pt-BR" sz="2400" smtClean="0">
                <a:sym typeface="Wingdings" pitchFamily="2" charset="2"/>
              </a:rPr>
              <a:t> 35% área agrícola</a:t>
            </a:r>
          </a:p>
          <a:p>
            <a:pPr algn="just" eaLnBrk="1" hangingPunct="1"/>
            <a:r>
              <a:rPr lang="pt-BR" sz="2400" smtClean="0"/>
              <a:t>2°	China 54 milhões ha irrigados </a:t>
            </a:r>
            <a:r>
              <a:rPr lang="pt-BR" sz="2400" smtClean="0">
                <a:sym typeface="Wingdings" pitchFamily="2" charset="2"/>
              </a:rPr>
              <a:t> 35% área agrícola</a:t>
            </a:r>
          </a:p>
          <a:p>
            <a:pPr algn="just" eaLnBrk="1" hangingPunct="1"/>
            <a:r>
              <a:rPr lang="pt-BR" sz="2400" smtClean="0"/>
              <a:t>3°	EUA 24 milhões ha irrigados 	</a:t>
            </a:r>
            <a:r>
              <a:rPr lang="pt-BR" sz="2400" smtClean="0">
                <a:sym typeface="Wingdings" pitchFamily="2" charset="2"/>
              </a:rPr>
              <a:t> 10% área agrícola </a:t>
            </a:r>
          </a:p>
          <a:p>
            <a:pPr algn="just" eaLnBrk="1" hangingPunct="1"/>
            <a:r>
              <a:rPr lang="pt-BR" sz="2400" smtClean="0"/>
              <a:t>11°	 Brasil 4,4 milhões ha irrigados </a:t>
            </a:r>
            <a:r>
              <a:rPr lang="pt-BR" sz="2400" smtClean="0">
                <a:sym typeface="Wingdings" pitchFamily="2" charset="2"/>
              </a:rPr>
              <a:t> 8% área agrícola</a:t>
            </a:r>
          </a:p>
          <a:p>
            <a:pPr algn="just" eaLnBrk="1" hangingPunct="1"/>
            <a:endParaRPr lang="pt-BR" sz="240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11188" y="404813"/>
            <a:ext cx="7620000" cy="5924550"/>
          </a:xfrm>
        </p:spPr>
        <p:txBody>
          <a:bodyPr/>
          <a:lstStyle/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No </a:t>
            </a:r>
            <a:r>
              <a:rPr lang="pt-BR" sz="2400" b="1" smtClean="0"/>
              <a:t>Brasil</a:t>
            </a:r>
            <a:r>
              <a:rPr lang="pt-BR" sz="2400" smtClean="0"/>
              <a:t> 8% da área agricultável é irrigada e responde por 16% da produção, o que gera 35% do valor econômico da produção agrícola nacional.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r>
              <a:rPr lang="pt-BR" sz="2400" smtClean="0"/>
              <a:t>Irrigação total Brasil:</a:t>
            </a:r>
          </a:p>
          <a:p>
            <a:pPr marL="742950" lvl="1" indent="-285750" algn="just" eaLnBrk="1" hangingPunct="1"/>
            <a:r>
              <a:rPr lang="pt-BR" sz="2400" smtClean="0"/>
              <a:t>Olerícolas</a:t>
            </a:r>
          </a:p>
          <a:p>
            <a:pPr marL="742950" lvl="1" indent="-285750" algn="just" eaLnBrk="1" hangingPunct="1"/>
            <a:r>
              <a:rPr lang="pt-BR" sz="2400" smtClean="0"/>
              <a:t>Arroz</a:t>
            </a:r>
          </a:p>
          <a:p>
            <a:pPr marL="742950" lvl="1" indent="-285750" algn="just" eaLnBrk="1" hangingPunct="1"/>
            <a:r>
              <a:rPr lang="pt-BR" sz="2400" smtClean="0"/>
              <a:t>Frutas </a:t>
            </a:r>
            <a:r>
              <a:rPr lang="pt-BR" sz="2400" smtClean="0">
                <a:sym typeface="Wingdings" pitchFamily="2" charset="2"/>
              </a:rPr>
              <a:t> melão, abacaxi, banana, morango...</a:t>
            </a:r>
          </a:p>
          <a:p>
            <a:pPr marL="742950" lvl="1" indent="-285750" algn="just" eaLnBrk="1" hangingPunct="1"/>
            <a:endParaRPr lang="pt-BR" sz="2400" smtClean="0"/>
          </a:p>
          <a:p>
            <a:pPr marL="742950" lvl="1" indent="-285750" algn="just" eaLnBrk="1" hangingPunct="1"/>
            <a:endParaRPr lang="pt-BR" sz="2400" smtClean="0"/>
          </a:p>
          <a:p>
            <a:pPr marL="742950" lvl="1" indent="-285750" algn="just" eaLnBrk="1" hangingPunct="1"/>
            <a:r>
              <a:rPr lang="pt-BR" sz="2400" smtClean="0"/>
              <a:t>Crescimento irrigação tecnificada: café e citrus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ência">
  <a:themeElements>
    <a:clrScheme name="Adjacê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ê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1496</TotalTime>
  <Words>882</Words>
  <Application>Microsoft Office PowerPoint</Application>
  <PresentationFormat>Apresentação na tela (4:3)</PresentationFormat>
  <Paragraphs>267</Paragraphs>
  <Slides>62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Modelo de design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7" baseType="lpstr">
      <vt:lpstr>Arial</vt:lpstr>
      <vt:lpstr>Cambria</vt:lpstr>
      <vt:lpstr>Calibri</vt:lpstr>
      <vt:lpstr>Wingdings</vt:lpstr>
      <vt:lpstr>Adjacência</vt:lpstr>
      <vt:lpstr>LEB 1571 IRRIGAÇÃO</vt:lpstr>
      <vt:lpstr>Tópicos Abordados:</vt:lpstr>
      <vt:lpstr>1. INTRODUÇÃO</vt:lpstr>
      <vt:lpstr>Vantagens da irrigação</vt:lpstr>
      <vt:lpstr>Slide 5</vt:lpstr>
      <vt:lpstr>Limitações da irrigação</vt:lpstr>
      <vt:lpstr>Slide 7</vt:lpstr>
      <vt:lpstr>Slide 8</vt:lpstr>
      <vt:lpstr>Slide 9</vt:lpstr>
      <vt:lpstr>Slide 10</vt:lpstr>
      <vt:lpstr>4.000 AC  Mesopotâmia   canais</vt:lpstr>
      <vt:lpstr>Slide 12</vt:lpstr>
      <vt:lpstr>Slide 13</vt:lpstr>
      <vt:lpstr>Brasil 1589</vt:lpstr>
      <vt:lpstr>Irrigação no Brasil</vt:lpstr>
      <vt:lpstr>Uso da Irrigação no Brasil 2004</vt:lpstr>
      <vt:lpstr>1.1 MÉTODOS DE IRRIGAÇÃO</vt:lpstr>
      <vt:lpstr>MÉTODO DE IRRIGAÇÃO POR SUPERFÍCIE</vt:lpstr>
      <vt:lpstr>Sistemas de Irrigação:</vt:lpstr>
      <vt:lpstr>Slide 20</vt:lpstr>
      <vt:lpstr>IRRIGAÇÃO POR SULCOS</vt:lpstr>
      <vt:lpstr>FAIXAS</vt:lpstr>
      <vt:lpstr>Tabuleiros de Arroz</vt:lpstr>
      <vt:lpstr>MÉTODO DE IRRIGAÇÃO POR ASPERSÃO</vt:lpstr>
      <vt:lpstr>Sistemas de Irrigação:</vt:lpstr>
      <vt:lpstr>Convencional </vt:lpstr>
      <vt:lpstr>Convencional Fixo permanente</vt:lpstr>
      <vt:lpstr>Mecanizado: Lateral rolante</vt:lpstr>
      <vt:lpstr>Mecanizado: Pivô Central</vt:lpstr>
      <vt:lpstr>Slide 30</vt:lpstr>
      <vt:lpstr>Slide 31</vt:lpstr>
      <vt:lpstr>Slide 32</vt:lpstr>
      <vt:lpstr>Slide 33</vt:lpstr>
      <vt:lpstr>Slide 34</vt:lpstr>
      <vt:lpstr>Mecanizado: Sistema Linear</vt:lpstr>
      <vt:lpstr>Mecanizado: Montagem Direta</vt:lpstr>
      <vt:lpstr>Slide 37</vt:lpstr>
      <vt:lpstr>Mecanizado: Autopropelido</vt:lpstr>
      <vt:lpstr>Cabo de aço</vt:lpstr>
      <vt:lpstr>Slide 40</vt:lpstr>
      <vt:lpstr>Carretel enrolador</vt:lpstr>
      <vt:lpstr>MÉTODO DE IRRIGAÇÃO LOCALIZADA</vt:lpstr>
      <vt:lpstr>Slide 43</vt:lpstr>
      <vt:lpstr>Gotejamento superficial</vt:lpstr>
      <vt:lpstr>Slide 45</vt:lpstr>
      <vt:lpstr>Slide 46</vt:lpstr>
      <vt:lpstr>Slide 47</vt:lpstr>
      <vt:lpstr>Gotejamento em café</vt:lpstr>
      <vt:lpstr>Gotejamento subsuperficial</vt:lpstr>
      <vt:lpstr>Slide 50</vt:lpstr>
      <vt:lpstr>Slide 51</vt:lpstr>
      <vt:lpstr>Slide 52</vt:lpstr>
      <vt:lpstr>Gotejamento subsuperficial em tomate</vt:lpstr>
      <vt:lpstr>Gotejamento em vasos</vt:lpstr>
      <vt:lpstr>Tubos exudantes</vt:lpstr>
      <vt:lpstr>Slide 56</vt:lpstr>
      <vt:lpstr>Slide 57</vt:lpstr>
      <vt:lpstr>Slide 58</vt:lpstr>
      <vt:lpstr>Slide 59</vt:lpstr>
      <vt:lpstr>MÉTODO DE IRRIGAÇÃO POR SUBSUPERFÍCIE</vt:lpstr>
      <vt:lpstr>1.2 CRITÉRIOS PARA SELEÇÃO DE SISTEMAS DE IRRIGAÇÃO</vt:lpstr>
      <vt:lpstr>FIM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</dc:creator>
  <cp:lastModifiedBy>revisor</cp:lastModifiedBy>
  <cp:revision>108</cp:revision>
  <dcterms:created xsi:type="dcterms:W3CDTF">2011-02-03T17:05:06Z</dcterms:created>
  <dcterms:modified xsi:type="dcterms:W3CDTF">2011-02-22T20:22:49Z</dcterms:modified>
</cp:coreProperties>
</file>